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26" r:id="rId3"/>
    <p:sldId id="433" r:id="rId4"/>
    <p:sldId id="352" r:id="rId5"/>
    <p:sldId id="345" r:id="rId6"/>
    <p:sldId id="350" r:id="rId7"/>
    <p:sldId id="353" r:id="rId8"/>
    <p:sldId id="346" r:id="rId9"/>
    <p:sldId id="349" r:id="rId10"/>
    <p:sldId id="434" r:id="rId11"/>
    <p:sldId id="393" r:id="rId12"/>
    <p:sldId id="405" r:id="rId13"/>
    <p:sldId id="386" r:id="rId14"/>
    <p:sldId id="385" r:id="rId15"/>
    <p:sldId id="384" r:id="rId16"/>
    <p:sldId id="389" r:id="rId17"/>
    <p:sldId id="390" r:id="rId18"/>
    <p:sldId id="399" r:id="rId19"/>
    <p:sldId id="391" r:id="rId20"/>
    <p:sldId id="396" r:id="rId21"/>
    <p:sldId id="375" r:id="rId22"/>
    <p:sldId id="402" r:id="rId23"/>
    <p:sldId id="400" r:id="rId24"/>
    <p:sldId id="401" r:id="rId25"/>
    <p:sldId id="298" r:id="rId2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NwqFT0JMUpbTrXXQMCVI1LTd83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milso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1"/>
    <a:srgbClr val="FECC00"/>
    <a:srgbClr val="70AD47"/>
    <a:srgbClr val="EA690B"/>
    <a:srgbClr val="F37022"/>
    <a:srgbClr val="FFFFFF"/>
    <a:srgbClr val="F79646"/>
    <a:srgbClr val="376092"/>
    <a:srgbClr val="7F7F7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4B0750A-5993-4EEA-98E2-C760AE93C416}">
  <a:tblStyle styleId="{74B0750A-5993-4EEA-98E2-C760AE93C4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37D24A-6047-422A-8658-01CEBCC738D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969" autoAdjust="0"/>
  </p:normalViewPr>
  <p:slideViewPr>
    <p:cSldViewPr snapToGrid="0">
      <p:cViewPr>
        <p:scale>
          <a:sx n="50" d="100"/>
          <a:sy n="50" d="100"/>
        </p:scale>
        <p:origin x="-2155" y="-10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avaneldik\Documents\CEPLAN\ADM-CEPLAN\2024\Co&#769;pia%20de%20GEP-June-2023-GDP-growth-data-P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about:blank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ademi\Documents\CEPLAN%202024\An&#225;lise%20Ceplan%20Mar&#231;o2024\ESTIMATIVAS%20MUNDIAI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about:blank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about:blank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about:blank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demi\Downloads\Tabela%20661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about:blank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about:blank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about:blank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ademi\Documents\CEPLAN%202024\Conjuntura%20Fecom&#233;rcio\PNAD%20Trimestr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about:blank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91810721065863E-2"/>
          <c:y val="3.4858375241786692E-2"/>
          <c:w val="0.95047301501204473"/>
          <c:h val="0.90107359341856508"/>
        </c:manualLayout>
      </c:layout>
      <c:lineChart>
        <c:grouping val="standard"/>
        <c:varyColors val="0"/>
        <c:ser>
          <c:idx val="0"/>
          <c:order val="0"/>
          <c:tx>
            <c:strRef>
              <c:f>Gráficos!$B$5</c:f>
              <c:strCache>
                <c:ptCount val="1"/>
                <c:pt idx="0">
                  <c:v>Mundo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399541426715866E-2"/>
                  <c:y val="-9.7652288960670397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1-47A1-9F48-AA15731D736D}"/>
                </c:ext>
              </c:extLst>
            </c:dLbl>
            <c:dLbl>
              <c:idx val="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91-47A1-9F48-AA15731D736D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Gráficos!$C$5:$H$5</c:f>
              <c:numCache>
                <c:formatCode>0.0</c:formatCode>
                <c:ptCount val="6"/>
                <c:pt idx="0">
                  <c:v>-3.1</c:v>
                </c:pt>
                <c:pt idx="1">
                  <c:v>6</c:v>
                </c:pt>
                <c:pt idx="2">
                  <c:v>3.1</c:v>
                </c:pt>
                <c:pt idx="3">
                  <c:v>2.1</c:v>
                </c:pt>
                <c:pt idx="4">
                  <c:v>2.4</c:v>
                </c:pt>
                <c:pt idx="5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FB-4041-8C4B-1146B876CC1E}"/>
            </c:ext>
          </c:extLst>
        </c:ser>
        <c:ser>
          <c:idx val="1"/>
          <c:order val="1"/>
          <c:tx>
            <c:strRef>
              <c:f>Gráficos!$B$6</c:f>
              <c:strCache>
                <c:ptCount val="1"/>
                <c:pt idx="0">
                  <c:v>Economias avançadas</c:v>
                </c:pt>
              </c:strCache>
            </c:strRef>
          </c:tx>
          <c:spPr>
            <a:ln w="38100" cap="rnd">
              <a:solidFill>
                <a:srgbClr val="F37022"/>
              </a:solidFill>
              <a:round/>
            </a:ln>
            <a:effectLst/>
          </c:spPr>
          <c:marker>
            <c:symbol val="none"/>
          </c:marker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Gráficos!$C$6:$H$6</c:f>
              <c:numCache>
                <c:formatCode>0.0</c:formatCode>
                <c:ptCount val="6"/>
                <c:pt idx="0">
                  <c:v>-4.3</c:v>
                </c:pt>
                <c:pt idx="1">
                  <c:v>5.4</c:v>
                </c:pt>
                <c:pt idx="2">
                  <c:v>2.6</c:v>
                </c:pt>
                <c:pt idx="3">
                  <c:v>0.7</c:v>
                </c:pt>
                <c:pt idx="4">
                  <c:v>1.2</c:v>
                </c:pt>
                <c:pt idx="5">
                  <c:v>2.2000000000000002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FB-4041-8C4B-1146B876CC1E}"/>
            </c:ext>
          </c:extLst>
        </c:ser>
        <c:ser>
          <c:idx val="5"/>
          <c:order val="2"/>
          <c:tx>
            <c:strRef>
              <c:f>Gráficos!$B$10</c:f>
              <c:strCache>
                <c:ptCount val="1"/>
                <c:pt idx="0">
                  <c:v>Economias Emergentes e em Desenvolvimento</c:v>
                </c:pt>
              </c:strCache>
            </c:strRef>
          </c:tx>
          <c:spPr>
            <a:ln w="38100" cap="rnd">
              <a:solidFill>
                <a:srgbClr val="00699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399541426715866E-2"/>
                  <c:y val="-3.2824759649915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91-47A1-9F48-AA15731D736D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Gráficos!$C$10:$H$10</c:f>
              <c:numCache>
                <c:formatCode>0.0</c:formatCode>
                <c:ptCount val="6"/>
                <c:pt idx="0">
                  <c:v>-1.5</c:v>
                </c:pt>
                <c:pt idx="1">
                  <c:v>6.9</c:v>
                </c:pt>
                <c:pt idx="2">
                  <c:v>3.7</c:v>
                </c:pt>
                <c:pt idx="3">
                  <c:v>4</c:v>
                </c:pt>
                <c:pt idx="4">
                  <c:v>3.9</c:v>
                </c:pt>
                <c:pt idx="5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FB-4041-8C4B-1146B876CC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960576"/>
        <c:axId val="149962112"/>
      </c:lineChart>
      <c:catAx>
        <c:axId val="1499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962112"/>
        <c:crosses val="autoZero"/>
        <c:auto val="1"/>
        <c:lblAlgn val="ctr"/>
        <c:lblOffset val="100"/>
        <c:noMultiLvlLbl val="0"/>
      </c:catAx>
      <c:valAx>
        <c:axId val="1499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9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58641160103221"/>
          <c:y val="0.8394699453609209"/>
          <c:w val="0.78417592618609777"/>
          <c:h val="7.8441417910839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699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3895795015562113E-2"/>
                  <c:y val="-3.8131020434214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A5-4CA0-B9FB-8206AD4F32F5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Planilha1!$A$247:$A$259</c:f>
              <c:numCache>
                <c:formatCode>mmm\-yy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Planilha1!$B$247:$B$259</c:f>
              <c:numCache>
                <c:formatCode>0.0</c:formatCode>
                <c:ptCount val="13"/>
                <c:pt idx="0">
                  <c:v>1.2499795939313738</c:v>
                </c:pt>
                <c:pt idx="1">
                  <c:v>1.2114537151306475</c:v>
                </c:pt>
                <c:pt idx="2">
                  <c:v>0.9101683521369992</c:v>
                </c:pt>
                <c:pt idx="3">
                  <c:v>0.72276782227283587</c:v>
                </c:pt>
                <c:pt idx="4">
                  <c:v>0.539651857049112</c:v>
                </c:pt>
                <c:pt idx="5">
                  <c:v>0.37249444062805381</c:v>
                </c:pt>
                <c:pt idx="6">
                  <c:v>-0.23056184008313635</c:v>
                </c:pt>
                <c:pt idx="7">
                  <c:v>-0.76186629260299765</c:v>
                </c:pt>
                <c:pt idx="8">
                  <c:v>-0.68812731923697346</c:v>
                </c:pt>
                <c:pt idx="9">
                  <c:v>-0.95523324212080674</c:v>
                </c:pt>
                <c:pt idx="10">
                  <c:v>-1.0643377608976161</c:v>
                </c:pt>
                <c:pt idx="11">
                  <c:v>-1.2161539643843624</c:v>
                </c:pt>
                <c:pt idx="12">
                  <c:v>-2.2923196629438283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7D-4C79-A293-C21FEA6F5D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884672"/>
        <c:axId val="147895808"/>
      </c:lineChart>
      <c:dateAx>
        <c:axId val="147884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895808"/>
        <c:crosses val="autoZero"/>
        <c:auto val="1"/>
        <c:lblOffset val="100"/>
        <c:baseTimeUnit val="months"/>
      </c:dateAx>
      <c:valAx>
        <c:axId val="1478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88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BRASIL!$A$3:$A$11</c:f>
              <c:strCache>
                <c:ptCount val="9"/>
                <c:pt idx="0">
                  <c:v>WB
(Jun.23)</c:v>
                </c:pt>
                <c:pt idx="1">
                  <c:v>FMI
(Out.23)</c:v>
                </c:pt>
                <c:pt idx="2">
                  <c:v>CEPAL
(Dez.23)</c:v>
                </c:pt>
                <c:pt idx="3">
                  <c:v>CNI
(Dez.23)</c:v>
                </c:pt>
                <c:pt idx="4">
                  <c:v>FGV
(Jan.24)</c:v>
                </c:pt>
                <c:pt idx="5">
                  <c:v>WB
(Jan.24)</c:v>
                </c:pt>
                <c:pt idx="6">
                  <c:v>FMI
(Jan.24)</c:v>
                </c:pt>
                <c:pt idx="7">
                  <c:v>SPE
(Jan.24)</c:v>
                </c:pt>
                <c:pt idx="8">
                  <c:v>OCDE
(Fev.24)</c:v>
                </c:pt>
              </c:strCache>
            </c:strRef>
          </c:cat>
          <c:val>
            <c:numRef>
              <c:f>BRASIL!$B$3:$B$11</c:f>
              <c:numCache>
                <c:formatCode>General</c:formatCode>
                <c:ptCount val="9"/>
                <c:pt idx="0">
                  <c:v>1.4</c:v>
                </c:pt>
                <c:pt idx="1">
                  <c:v>1.5</c:v>
                </c:pt>
                <c:pt idx="2">
                  <c:v>1.6</c:v>
                </c:pt>
                <c:pt idx="3">
                  <c:v>1.7</c:v>
                </c:pt>
                <c:pt idx="4">
                  <c:v>1.4</c:v>
                </c:pt>
                <c:pt idx="5">
                  <c:v>1.5</c:v>
                </c:pt>
                <c:pt idx="6">
                  <c:v>1.7</c:v>
                </c:pt>
                <c:pt idx="7">
                  <c:v>2.2000000000000002</c:v>
                </c:pt>
                <c:pt idx="8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71-407A-9446-48C5DF78A4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589568"/>
        <c:axId val="148633472"/>
      </c:barChart>
      <c:catAx>
        <c:axId val="1485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8633472"/>
        <c:crosses val="autoZero"/>
        <c:auto val="1"/>
        <c:lblAlgn val="ctr"/>
        <c:lblOffset val="100"/>
        <c:noMultiLvlLbl val="0"/>
      </c:catAx>
      <c:valAx>
        <c:axId val="1486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858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4327820690513E-2"/>
          <c:y val="4.7619047619047616E-2"/>
          <c:w val="0.92300508945218607"/>
          <c:h val="0.8465432729999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PE!$F$1</c:f>
              <c:strCache>
                <c:ptCount val="1"/>
                <c:pt idx="0">
                  <c:v>Variação mensal (base: mesmo mês, no ano anterior)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PE!$E$2:$E$14</c:f>
              <c:numCache>
                <c:formatCode>mmm\-yy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PE!$F$2:$F$14</c:f>
              <c:numCache>
                <c:formatCode>0.0</c:formatCode>
                <c:ptCount val="13"/>
                <c:pt idx="0">
                  <c:v>-3.0884557721139516</c:v>
                </c:pt>
                <c:pt idx="1">
                  <c:v>0.9794056483531266</c:v>
                </c:pt>
                <c:pt idx="2">
                  <c:v>-0.28279762725893498</c:v>
                </c:pt>
                <c:pt idx="3">
                  <c:v>1.1337267121925176</c:v>
                </c:pt>
                <c:pt idx="4">
                  <c:v>-0.78990008101540443</c:v>
                </c:pt>
                <c:pt idx="5">
                  <c:v>3.649929421254261</c:v>
                </c:pt>
                <c:pt idx="6">
                  <c:v>3.8632783067333198</c:v>
                </c:pt>
                <c:pt idx="7">
                  <c:v>3.5198072805139091</c:v>
                </c:pt>
                <c:pt idx="8">
                  <c:v>1.524761355628157</c:v>
                </c:pt>
                <c:pt idx="9">
                  <c:v>8.8233440473950431E-2</c:v>
                </c:pt>
                <c:pt idx="10">
                  <c:v>4.5704064639486841</c:v>
                </c:pt>
                <c:pt idx="11">
                  <c:v>2.3244030654252956</c:v>
                </c:pt>
                <c:pt idx="12">
                  <c:v>5.1980198019802026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78-4594-B8D2-740E66F0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41216"/>
        <c:axId val="149247104"/>
      </c:barChart>
      <c:lineChart>
        <c:grouping val="standard"/>
        <c:varyColors val="0"/>
        <c:ser>
          <c:idx val="1"/>
          <c:order val="1"/>
          <c:tx>
            <c:strRef>
              <c:f>PE!$G$1</c:f>
              <c:strCache>
                <c:ptCount val="1"/>
                <c:pt idx="0">
                  <c:v>Acumulado em 12 meses (base: 12 meses anteriores)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circle"/>
              <c:size val="10"/>
              <c:spPr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578-4594-B8D2-740E66F03986}"/>
              </c:ext>
            </c:extLst>
          </c:dPt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78-4594-B8D2-740E66F03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PE!$E$2:$E$14</c:f>
              <c:numCache>
                <c:formatCode>mmm\-yy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PE!$G$2:$G$14</c:f>
              <c:numCache>
                <c:formatCode>0.0</c:formatCode>
                <c:ptCount val="13"/>
                <c:pt idx="0">
                  <c:v>2.2501296543109062</c:v>
                </c:pt>
                <c:pt idx="1">
                  <c:v>2.2608346754194653</c:v>
                </c:pt>
                <c:pt idx="2">
                  <c:v>1.8961504923659334</c:v>
                </c:pt>
                <c:pt idx="3">
                  <c:v>1.4810393801739652</c:v>
                </c:pt>
                <c:pt idx="4">
                  <c:v>0.82853045728508157</c:v>
                </c:pt>
                <c:pt idx="5">
                  <c:v>0.76148662334607486</c:v>
                </c:pt>
                <c:pt idx="6">
                  <c:v>0.92879595462622699</c:v>
                </c:pt>
                <c:pt idx="7">
                  <c:v>1.0864817645774183</c:v>
                </c:pt>
                <c:pt idx="8">
                  <c:v>0.66954467703839171</c:v>
                </c:pt>
                <c:pt idx="9">
                  <c:v>0.40616944306046676</c:v>
                </c:pt>
                <c:pt idx="10">
                  <c:v>0.99890397282718091</c:v>
                </c:pt>
                <c:pt idx="11">
                  <c:v>1.4341420436931873</c:v>
                </c:pt>
                <c:pt idx="12">
                  <c:v>2.1771616182549858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78-4594-B8D2-740E66F0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41216"/>
        <c:axId val="14924710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PE!$H$1</c15:sqref>
                        </c15:formulaRef>
                      </c:ext>
                    </c:extLst>
                    <c:strCache>
                      <c:ptCount val="1"/>
                      <c:pt idx="0">
                        <c:v>Acumulado no ano (base: mesmo período, no ano anterior)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PE!$E$2:$E$14</c15:sqref>
                        </c15:formulaRef>
                      </c:ext>
                    </c:extLst>
                    <c:numCache>
                      <c:formatCode>mmm\-yy</c:formatCode>
                      <c:ptCount val="13"/>
                      <c:pt idx="0">
                        <c:v>44896</c:v>
                      </c:pt>
                      <c:pt idx="1">
                        <c:v>44927</c:v>
                      </c:pt>
                      <c:pt idx="2">
                        <c:v>44958</c:v>
                      </c:pt>
                      <c:pt idx="3">
                        <c:v>44986</c:v>
                      </c:pt>
                      <c:pt idx="4">
                        <c:v>45017</c:v>
                      </c:pt>
                      <c:pt idx="5">
                        <c:v>45047</c:v>
                      </c:pt>
                      <c:pt idx="6">
                        <c:v>45078</c:v>
                      </c:pt>
                      <c:pt idx="7">
                        <c:v>45108</c:v>
                      </c:pt>
                      <c:pt idx="8">
                        <c:v>45139</c:v>
                      </c:pt>
                      <c:pt idx="9">
                        <c:v>45170</c:v>
                      </c:pt>
                      <c:pt idx="10">
                        <c:v>45200</c:v>
                      </c:pt>
                      <c:pt idx="11">
                        <c:v>45231</c:v>
                      </c:pt>
                      <c:pt idx="12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PE!$H$2:$H$14</c15:sqref>
                        </c15:formulaRef>
                      </c:ext>
                    </c:extLst>
                    <c:numCache>
                      <c:formatCode>0.0</c:formatCode>
                      <c:ptCount val="13"/>
                      <c:pt idx="0">
                        <c:v>2.2501296543109062</c:v>
                      </c:pt>
                      <c:pt idx="1">
                        <c:v>0.9794056483531266</c:v>
                      </c:pt>
                      <c:pt idx="2">
                        <c:v>0.35708212888967417</c:v>
                      </c:pt>
                      <c:pt idx="3">
                        <c:v>0.62039201582451131</c:v>
                      </c:pt>
                      <c:pt idx="4">
                        <c:v>0.26812816188868105</c:v>
                      </c:pt>
                      <c:pt idx="5">
                        <c:v>0.94638499804522436</c:v>
                      </c:pt>
                      <c:pt idx="6">
                        <c:v>1.4260610975939336</c:v>
                      </c:pt>
                      <c:pt idx="7">
                        <c:v>1.7277284998071574</c:v>
                      </c:pt>
                      <c:pt idx="8">
                        <c:v>1.7011790930955506</c:v>
                      </c:pt>
                      <c:pt idx="9">
                        <c:v>1.5118790496760237</c:v>
                      </c:pt>
                      <c:pt idx="10">
                        <c:v>1.8393886757061884</c:v>
                      </c:pt>
                      <c:pt idx="11">
                        <c:v>1.8851900142346167</c:v>
                      </c:pt>
                      <c:pt idx="12">
                        <c:v>2.1771616182549858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C578-4594-B8D2-740E66F03986}"/>
                  </c:ext>
                </c:extLst>
              </c15:ser>
            </c15:filteredLineSeries>
          </c:ext>
        </c:extLst>
      </c:lineChart>
      <c:dateAx>
        <c:axId val="149241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247104"/>
        <c:crosses val="autoZero"/>
        <c:auto val="1"/>
        <c:lblOffset val="100"/>
        <c:baseTimeUnit val="months"/>
      </c:dateAx>
      <c:valAx>
        <c:axId val="14924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2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34156754062824"/>
          <c:y val="0.62450093049197353"/>
          <c:w val="0.60687630286626604"/>
          <c:h val="0.21753349013191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desocupação!$B$4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desocupação!$A$49:$A$52</c:f>
              <c:strCache>
                <c:ptCount val="4"/>
                <c:pt idx="0">
                  <c:v>1ºT/2023</c:v>
                </c:pt>
                <c:pt idx="1">
                  <c:v>2ºT/2023</c:v>
                </c:pt>
                <c:pt idx="2">
                  <c:v>3ºT/2023</c:v>
                </c:pt>
                <c:pt idx="3">
                  <c:v>4ºT/2023</c:v>
                </c:pt>
              </c:strCache>
            </c:strRef>
          </c:cat>
          <c:val>
            <c:numRef>
              <c:f>desocupação!$B$49:$B$52</c:f>
              <c:numCache>
                <c:formatCode>0.0</c:formatCode>
                <c:ptCount val="4"/>
                <c:pt idx="0">
                  <c:v>8.8000000000000007</c:v>
                </c:pt>
                <c:pt idx="1">
                  <c:v>8</c:v>
                </c:pt>
                <c:pt idx="2">
                  <c:v>7.7</c:v>
                </c:pt>
                <c:pt idx="3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5-4C51-8C58-A48F53689A75}"/>
            </c:ext>
          </c:extLst>
        </c:ser>
        <c:ser>
          <c:idx val="2"/>
          <c:order val="1"/>
          <c:tx>
            <c:strRef>
              <c:f>desocupação!$D$4</c:f>
              <c:strCache>
                <c:ptCount val="1"/>
                <c:pt idx="0">
                  <c:v>Pernambuco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desocupação!$A$49:$A$52</c:f>
              <c:strCache>
                <c:ptCount val="4"/>
                <c:pt idx="0">
                  <c:v>1ºT/2023</c:v>
                </c:pt>
                <c:pt idx="1">
                  <c:v>2ºT/2023</c:v>
                </c:pt>
                <c:pt idx="2">
                  <c:v>3ºT/2023</c:v>
                </c:pt>
                <c:pt idx="3">
                  <c:v>4ºT/2023</c:v>
                </c:pt>
              </c:strCache>
            </c:strRef>
          </c:cat>
          <c:val>
            <c:numRef>
              <c:f>desocupação!$D$49:$D$52</c:f>
              <c:numCache>
                <c:formatCode>0.0</c:formatCode>
                <c:ptCount val="4"/>
                <c:pt idx="0">
                  <c:v>14.1</c:v>
                </c:pt>
                <c:pt idx="1">
                  <c:v>14.2</c:v>
                </c:pt>
                <c:pt idx="2">
                  <c:v>13.2</c:v>
                </c:pt>
                <c:pt idx="3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35-4C51-8C58-A48F53689A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06976"/>
        <c:axId val="149016960"/>
      </c:barChart>
      <c:catAx>
        <c:axId val="1490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016960"/>
        <c:crosses val="autoZero"/>
        <c:auto val="1"/>
        <c:lblAlgn val="ctr"/>
        <c:lblOffset val="100"/>
        <c:noMultiLvlLbl val="0"/>
      </c:catAx>
      <c:valAx>
        <c:axId val="14901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00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82570724468789E-2"/>
          <c:y val="4.7801093686754684E-2"/>
          <c:w val="0.94486159001697012"/>
          <c:h val="0.8885879091340706"/>
        </c:manualLayout>
      </c:layout>
      <c:lineChart>
        <c:grouping val="standard"/>
        <c:varyColors val="0"/>
        <c:ser>
          <c:idx val="0"/>
          <c:order val="0"/>
          <c:tx>
            <c:strRef>
              <c:f>Gráficos!$B$8</c:f>
              <c:strCache>
                <c:ptCount val="1"/>
                <c:pt idx="0">
                  <c:v>Zona do Euro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713151876701176E-2"/>
                  <c:y val="2.663275010406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FD-4072-AA94-69421961E2BF}"/>
                </c:ext>
              </c:extLst>
            </c:dLbl>
            <c:dLbl>
              <c:idx val="1"/>
              <c:layout>
                <c:manualLayout>
                  <c:x val="-1.7622312900816558E-2"/>
                  <c:y val="5.060222519772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FD-4072-AA94-69421961E2BF}"/>
                </c:ext>
              </c:extLst>
            </c:dLbl>
            <c:dLbl>
              <c:idx val="2"/>
              <c:layout>
                <c:manualLayout>
                  <c:x val="-2.2027891126020698E-2"/>
                  <c:y val="3.19593001248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FD-4072-AA94-69421961E2BF}"/>
                </c:ext>
              </c:extLst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FD-4072-AA94-69421961E2BF}"/>
                </c:ext>
              </c:extLst>
            </c:dLbl>
            <c:dLbl>
              <c:idx val="4"/>
              <c:layout>
                <c:manualLayout>
                  <c:x val="-2.0559365050952651E-2"/>
                  <c:y val="-2.929602511447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FD-4072-AA94-69421961E2BF}"/>
                </c:ext>
              </c:extLst>
            </c:dLbl>
            <c:dLbl>
              <c:idx val="5"/>
              <c:layout>
                <c:manualLayout>
                  <c:x val="-2.3496417201088853E-2"/>
                  <c:y val="4.2612400166507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FD-4072-AA94-69421961E2BF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Gráficos!$C$8:$H$8</c:f>
              <c:numCache>
                <c:formatCode>0.0</c:formatCode>
                <c:ptCount val="6"/>
                <c:pt idx="0">
                  <c:v>-6.1</c:v>
                </c:pt>
                <c:pt idx="1">
                  <c:v>5.4</c:v>
                </c:pt>
                <c:pt idx="2">
                  <c:v>3.5</c:v>
                </c:pt>
                <c:pt idx="3">
                  <c:v>0.4</c:v>
                </c:pt>
                <c:pt idx="4">
                  <c:v>1.3</c:v>
                </c:pt>
                <c:pt idx="5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FD-4072-AA94-69421961E2BF}"/>
            </c:ext>
          </c:extLst>
        </c:ser>
        <c:ser>
          <c:idx val="1"/>
          <c:order val="1"/>
          <c:tx>
            <c:strRef>
              <c:f>Gráficos!$B$7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931015351647819E-2"/>
                  <c:y val="-6.19200954584869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FD-4072-AA94-69421961E2BF}"/>
                </c:ext>
              </c:extLst>
            </c:dLbl>
            <c:dLbl>
              <c:idx val="2"/>
              <c:layout>
                <c:manualLayout>
                  <c:x val="-2.8015777289117107E-2"/>
                  <c:y val="1.5114190537404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FD-4072-AA94-69421961E2BF}"/>
                </c:ext>
              </c:extLst>
            </c:dLbl>
            <c:dLbl>
              <c:idx val="4"/>
              <c:layout>
                <c:manualLayout>
                  <c:x val="-1.6267568688572681E-2"/>
                  <c:y val="-3.52873453544200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FD-4072-AA94-69421961E2BF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Gráficos!$C$7:$H$7</c:f>
              <c:numCache>
                <c:formatCode>0.0</c:formatCode>
                <c:ptCount val="6"/>
                <c:pt idx="0">
                  <c:v>-2.8</c:v>
                </c:pt>
                <c:pt idx="1">
                  <c:v>5.9</c:v>
                </c:pt>
                <c:pt idx="2">
                  <c:v>2.1</c:v>
                </c:pt>
                <c:pt idx="3">
                  <c:v>1.1000000000000001</c:v>
                </c:pt>
                <c:pt idx="4">
                  <c:v>0.8</c:v>
                </c:pt>
                <c:pt idx="5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FD-4072-AA94-69421961E2BF}"/>
            </c:ext>
          </c:extLst>
        </c:ser>
        <c:ser>
          <c:idx val="2"/>
          <c:order val="2"/>
          <c:tx>
            <c:strRef>
              <c:f>Gráficos!$B$9</c:f>
              <c:strCache>
                <c:ptCount val="1"/>
                <c:pt idx="0">
                  <c:v>Japão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273645726988053E-2"/>
                  <c:y val="-4.46088078908434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D-4072-AA94-69421961E2BF}"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D-4072-AA94-69421961E2BF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Gráficos!$C$9:$H$9</c:f>
              <c:numCache>
                <c:formatCode>0.0</c:formatCode>
                <c:ptCount val="6"/>
                <c:pt idx="0">
                  <c:v>-4.3</c:v>
                </c:pt>
                <c:pt idx="1">
                  <c:v>2.2000000000000002</c:v>
                </c:pt>
                <c:pt idx="2">
                  <c:v>1</c:v>
                </c:pt>
                <c:pt idx="3">
                  <c:v>0.8</c:v>
                </c:pt>
                <c:pt idx="4">
                  <c:v>0.7</c:v>
                </c:pt>
                <c:pt idx="5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FD-4072-AA94-69421961E2BF}"/>
            </c:ext>
          </c:extLst>
        </c:ser>
        <c:ser>
          <c:idx val="3"/>
          <c:order val="3"/>
          <c:tx>
            <c:strRef>
              <c:f>Gráficos!$B$11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7736094763640728E-2"/>
                  <c:y val="2.9296025114473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FD-4072-AA94-69421961E2BF}"/>
                </c:ext>
              </c:extLst>
            </c:dLbl>
            <c:dLbl>
              <c:idx val="2"/>
              <c:layout>
                <c:manualLayout>
                  <c:x val="-1.7622312900816558E-2"/>
                  <c:y val="-5.326550020813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FD-4072-AA94-69421961E2BF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Gráficos!$C$11:$H$11</c:f>
              <c:numCache>
                <c:formatCode>0.0</c:formatCode>
                <c:ptCount val="6"/>
                <c:pt idx="0">
                  <c:v>2.2000000000000002</c:v>
                </c:pt>
                <c:pt idx="1">
                  <c:v>8.4</c:v>
                </c:pt>
                <c:pt idx="2">
                  <c:v>3</c:v>
                </c:pt>
                <c:pt idx="3">
                  <c:v>5.6</c:v>
                </c:pt>
                <c:pt idx="4">
                  <c:v>4.5999999999999996</c:v>
                </c:pt>
                <c:pt idx="5">
                  <c:v>4.4000000000000004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2FD-4072-AA94-69421961E2BF}"/>
            </c:ext>
          </c:extLst>
        </c:ser>
        <c:ser>
          <c:idx val="4"/>
          <c:order val="4"/>
          <c:tx>
            <c:strRef>
              <c:f>Gráficos!$B$12</c:f>
              <c:strCache>
                <c:ptCount val="1"/>
                <c:pt idx="0">
                  <c:v>Índia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679223952192193E-2"/>
                  <c:y val="-1.9508384597882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FD-4072-AA94-69421961E2BF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Gráficos!$C$4:$H$4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2023e</c:v>
                </c:pt>
                <c:pt idx="4">
                  <c:v>2024f</c:v>
                </c:pt>
                <c:pt idx="5">
                  <c:v>2025f</c:v>
                </c:pt>
              </c:strCache>
            </c:strRef>
          </c:cat>
          <c:val>
            <c:numRef>
              <c:f>Gráficos!$C$12:$H$12</c:f>
              <c:numCache>
                <c:formatCode>0.0</c:formatCode>
                <c:ptCount val="6"/>
                <c:pt idx="0">
                  <c:v>-5.8</c:v>
                </c:pt>
                <c:pt idx="1">
                  <c:v>9.1</c:v>
                </c:pt>
                <c:pt idx="2">
                  <c:v>7.2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2FD-4072-AA94-69421961E2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966848"/>
        <c:axId val="149968384"/>
      </c:lineChart>
      <c:catAx>
        <c:axId val="1499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968384"/>
        <c:crosses val="autoZero"/>
        <c:auto val="1"/>
        <c:lblAlgn val="ctr"/>
        <c:lblOffset val="100"/>
        <c:noMultiLvlLbl val="0"/>
      </c:catAx>
      <c:valAx>
        <c:axId val="1499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99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53451643344274"/>
          <c:y val="0.8597943122185796"/>
          <c:w val="0.63112463542683872"/>
          <c:h val="4.6740614227261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evolução!$B$5</c:f>
              <c:strCache>
                <c:ptCount val="1"/>
                <c:pt idx="0">
                  <c:v>Variação do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evolução!$A$25:$A$29</c:f>
              <c:strCache>
                <c:ptCount val="5"/>
                <c:pt idx="0">
                  <c:v>4º trimestre 2022</c:v>
                </c:pt>
                <c:pt idx="1">
                  <c:v>1º trimestre 2023</c:v>
                </c:pt>
                <c:pt idx="2">
                  <c:v>2º trimestre 2023</c:v>
                </c:pt>
                <c:pt idx="3">
                  <c:v>3º trimestre 2023</c:v>
                </c:pt>
                <c:pt idx="4">
                  <c:v>4º trimestre 2023</c:v>
                </c:pt>
              </c:strCache>
            </c:strRef>
          </c:cat>
          <c:val>
            <c:numRef>
              <c:f>evolução!$B$25:$B$29</c:f>
              <c:numCache>
                <c:formatCode>0.0</c:formatCode>
                <c:ptCount val="5"/>
                <c:pt idx="0">
                  <c:v>2.7</c:v>
                </c:pt>
                <c:pt idx="1">
                  <c:v>4.2</c:v>
                </c:pt>
                <c:pt idx="2">
                  <c:v>3.5</c:v>
                </c:pt>
                <c:pt idx="3">
                  <c:v>2</c:v>
                </c:pt>
                <c:pt idx="4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9-472F-B72C-030D23340954}"/>
            </c:ext>
          </c:extLst>
        </c:ser>
        <c:ser>
          <c:idx val="1"/>
          <c:order val="1"/>
          <c:tx>
            <c:strRef>
              <c:f>evolução!$C$5</c:f>
              <c:strCache>
                <c:ptCount val="1"/>
                <c:pt idx="0">
                  <c:v>Acumulado em 4 Trimestres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evolução!$A$25:$A$29</c:f>
              <c:strCache>
                <c:ptCount val="5"/>
                <c:pt idx="0">
                  <c:v>4º trimestre 2022</c:v>
                </c:pt>
                <c:pt idx="1">
                  <c:v>1º trimestre 2023</c:v>
                </c:pt>
                <c:pt idx="2">
                  <c:v>2º trimestre 2023</c:v>
                </c:pt>
                <c:pt idx="3">
                  <c:v>3º trimestre 2023</c:v>
                </c:pt>
                <c:pt idx="4">
                  <c:v>4º trimestre 2023</c:v>
                </c:pt>
              </c:strCache>
            </c:strRef>
          </c:cat>
          <c:val>
            <c:numRef>
              <c:f>evolução!$C$25:$C$29</c:f>
              <c:numCache>
                <c:formatCode>0.0</c:formatCode>
                <c:ptCount val="5"/>
                <c:pt idx="0">
                  <c:v>3</c:v>
                </c:pt>
                <c:pt idx="1">
                  <c:v>3.7</c:v>
                </c:pt>
                <c:pt idx="2">
                  <c:v>3.7</c:v>
                </c:pt>
                <c:pt idx="3">
                  <c:v>3.1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E9-472F-B72C-030D233409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80537984"/>
        <c:axId val="185045376"/>
      </c:barChart>
      <c:catAx>
        <c:axId val="1805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85045376"/>
        <c:crosses val="autoZero"/>
        <c:auto val="1"/>
        <c:lblAlgn val="ctr"/>
        <c:lblOffset val="100"/>
        <c:noMultiLvlLbl val="0"/>
      </c:catAx>
      <c:valAx>
        <c:axId val="185045376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805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142209986453452"/>
          <c:y val="3.3011957086818845E-2"/>
          <c:w val="0.64561099419647994"/>
          <c:h val="0.933976085826362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A-4D62-B329-CC8C57F0CC9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F4A-4D62-B329-CC8C57F0CC9A}"/>
              </c:ext>
            </c:extLst>
          </c:dPt>
          <c:dPt>
            <c:idx val="9"/>
            <c:invertIfNegative val="0"/>
            <c:bubble3D val="0"/>
            <c:spPr>
              <a:solidFill>
                <a:srgbClr val="F370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4A-4D62-B329-CC8C57F0CC9A}"/>
              </c:ext>
            </c:extLst>
          </c:dPt>
          <c:dPt>
            <c:idx val="10"/>
            <c:invertIfNegative val="0"/>
            <c:bubble3D val="0"/>
            <c:spPr>
              <a:solidFill>
                <a:srgbClr val="F370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4A-4D62-B329-CC8C57F0CC9A}"/>
              </c:ext>
            </c:extLst>
          </c:dPt>
          <c:dPt>
            <c:idx val="11"/>
            <c:invertIfNegative val="0"/>
            <c:bubble3D val="0"/>
            <c:spPr>
              <a:solidFill>
                <a:srgbClr val="F370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4A-4D62-B329-CC8C57F0CC9A}"/>
              </c:ext>
            </c:extLst>
          </c:dPt>
          <c:dPt>
            <c:idx val="12"/>
            <c:invertIfNegative val="0"/>
            <c:bubble3D val="0"/>
            <c:spPr>
              <a:solidFill>
                <a:srgbClr val="F370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4A-4D62-B329-CC8C57F0CC9A}"/>
              </c:ext>
            </c:extLst>
          </c:dPt>
          <c:dPt>
            <c:idx val="13"/>
            <c:invertIfNegative val="0"/>
            <c:bubble3D val="0"/>
            <c:spPr>
              <a:solidFill>
                <a:srgbClr val="F370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4A-4D62-B329-CC8C57F0CC9A}"/>
              </c:ext>
            </c:extLst>
          </c:dPt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Tabela!$H$34:$H$47</c:f>
              <c:strCache>
                <c:ptCount val="14"/>
                <c:pt idx="0">
                  <c:v>PIB</c:v>
                </c:pt>
                <c:pt idx="1">
                  <c:v>Agropecuária</c:v>
                </c:pt>
                <c:pt idx="2">
                  <c:v>Indústria extrativa</c:v>
                </c:pt>
                <c:pt idx="3">
                  <c:v>SIUP</c:v>
                </c:pt>
                <c:pt idx="4">
                  <c:v>Serviços</c:v>
                </c:pt>
                <c:pt idx="5">
                  <c:v>Setor Público</c:v>
                </c:pt>
                <c:pt idx="6">
                  <c:v>Comércio</c:v>
                </c:pt>
                <c:pt idx="7">
                  <c:v>Construção</c:v>
                </c:pt>
                <c:pt idx="8">
                  <c:v>Ind. de transformação</c:v>
                </c:pt>
                <c:pt idx="9">
                  <c:v>Exportação</c:v>
                </c:pt>
                <c:pt idx="10">
                  <c:v>Famílias</c:v>
                </c:pt>
                <c:pt idx="11">
                  <c:v>Governo</c:v>
                </c:pt>
                <c:pt idx="12">
                  <c:v>Importação</c:v>
                </c:pt>
                <c:pt idx="13">
                  <c:v>Investimentos</c:v>
                </c:pt>
              </c:strCache>
            </c:strRef>
          </c:cat>
          <c:val>
            <c:numRef>
              <c:f>Tabela!$I$34:$I$47</c:f>
              <c:numCache>
                <c:formatCode>0.0</c:formatCode>
                <c:ptCount val="14"/>
                <c:pt idx="0">
                  <c:v>2.908479267906583</c:v>
                </c:pt>
                <c:pt idx="1">
                  <c:v>15.120987562360799</c:v>
                </c:pt>
                <c:pt idx="2">
                  <c:v>8.6904131504546012</c:v>
                </c:pt>
                <c:pt idx="3">
                  <c:v>6.5185190011353145</c:v>
                </c:pt>
                <c:pt idx="4">
                  <c:v>3.7843454567597412</c:v>
                </c:pt>
                <c:pt idx="5">
                  <c:v>1.1304374531612149</c:v>
                </c:pt>
                <c:pt idx="6">
                  <c:v>0.62744980697415631</c:v>
                </c:pt>
                <c:pt idx="7">
                  <c:v>-0.45644284197899898</c:v>
                </c:pt>
                <c:pt idx="8">
                  <c:v>-1.3062561727598343</c:v>
                </c:pt>
                <c:pt idx="9">
                  <c:v>9.1361750398248898</c:v>
                </c:pt>
                <c:pt idx="10">
                  <c:v>3.1221780178913194</c:v>
                </c:pt>
                <c:pt idx="11">
                  <c:v>1.6703352012336303</c:v>
                </c:pt>
                <c:pt idx="12">
                  <c:v>-1.190278593098637</c:v>
                </c:pt>
                <c:pt idx="13">
                  <c:v>-3.0047543166013324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F4A-4D62-B329-CC8C57F0CC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583424"/>
        <c:axId val="134593152"/>
      </c:barChart>
      <c:catAx>
        <c:axId val="134583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34593152"/>
        <c:crosses val="autoZero"/>
        <c:auto val="1"/>
        <c:lblAlgn val="ctr"/>
        <c:lblOffset val="100"/>
        <c:noMultiLvlLbl val="0"/>
      </c:catAx>
      <c:valAx>
        <c:axId val="134593152"/>
        <c:scaling>
          <c:orientation val="minMax"/>
          <c:max val="16"/>
        </c:scaling>
        <c:delete val="1"/>
        <c:axPos val="t"/>
        <c:numFmt formatCode="0.0" sourceLinked="1"/>
        <c:majorTickMark val="out"/>
        <c:minorTickMark val="none"/>
        <c:tickLblPos val="nextTo"/>
        <c:crossAx val="13458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1728308474512E-2"/>
          <c:y val="3.7490192020831717E-2"/>
          <c:w val="0.93503061979166746"/>
          <c:h val="0.8735806656813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Variação mensal (base: mesmo mês, no ano anterior)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Planilha1!$A$4:$A$16</c:f>
              <c:numCache>
                <c:formatCode>mmm\-yy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Planilha1!$B$4:$B$16</c:f>
              <c:numCache>
                <c:formatCode>0.0</c:formatCode>
                <c:ptCount val="13"/>
                <c:pt idx="0">
                  <c:v>-0.6</c:v>
                </c:pt>
                <c:pt idx="1">
                  <c:v>0.6</c:v>
                </c:pt>
                <c:pt idx="2">
                  <c:v>-1</c:v>
                </c:pt>
                <c:pt idx="3">
                  <c:v>7.4</c:v>
                </c:pt>
                <c:pt idx="4">
                  <c:v>0.4</c:v>
                </c:pt>
                <c:pt idx="5">
                  <c:v>0.2</c:v>
                </c:pt>
                <c:pt idx="6">
                  <c:v>4.7</c:v>
                </c:pt>
                <c:pt idx="7">
                  <c:v>2.4</c:v>
                </c:pt>
                <c:pt idx="8">
                  <c:v>3.6</c:v>
                </c:pt>
                <c:pt idx="9">
                  <c:v>2.8</c:v>
                </c:pt>
                <c:pt idx="10">
                  <c:v>2.6</c:v>
                </c:pt>
                <c:pt idx="11">
                  <c:v>4.5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88-4FE6-ACCD-B14EC3867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70976"/>
        <c:axId val="147480960"/>
      </c:barChart>
      <c:lineChart>
        <c:grouping val="standard"/>
        <c:varyColors val="0"/>
        <c:ser>
          <c:idx val="1"/>
          <c:order val="1"/>
          <c:tx>
            <c:strRef>
              <c:f>Planilha1!$C$3</c:f>
              <c:strCache>
                <c:ptCount val="1"/>
                <c:pt idx="0">
                  <c:v>Acumulado em 12 meses (base: 12 meses anteriores)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circle"/>
              <c:size val="10"/>
              <c:spPr>
                <a:solidFill>
                  <a:schemeClr val="lt1"/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88-4FE6-ACCD-B14EC3867642}"/>
              </c:ext>
            </c:extLst>
          </c:dPt>
          <c:dLbls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88-4FE6-ACCD-B14EC3867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Planilha1!$A$4:$A$16</c:f>
              <c:numCache>
                <c:formatCode>mmm\-yy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Planilha1!$C$4:$C$16</c:f>
              <c:numCache>
                <c:formatCode>0.0</c:formatCode>
                <c:ptCount val="13"/>
                <c:pt idx="0">
                  <c:v>-0.6</c:v>
                </c:pt>
                <c:pt idx="1">
                  <c:v>-0.5</c:v>
                </c:pt>
                <c:pt idx="2">
                  <c:v>-0.5</c:v>
                </c:pt>
                <c:pt idx="3">
                  <c:v>-0.4</c:v>
                </c:pt>
                <c:pt idx="4">
                  <c:v>-0.4</c:v>
                </c:pt>
                <c:pt idx="5">
                  <c:v>-0.4</c:v>
                </c:pt>
                <c:pt idx="6">
                  <c:v>0.3</c:v>
                </c:pt>
                <c:pt idx="7">
                  <c:v>1.1000000000000001</c:v>
                </c:pt>
                <c:pt idx="8">
                  <c:v>1.4</c:v>
                </c:pt>
                <c:pt idx="9">
                  <c:v>1.6</c:v>
                </c:pt>
                <c:pt idx="10">
                  <c:v>1.8</c:v>
                </c:pt>
                <c:pt idx="11">
                  <c:v>2.2999999999999998</c:v>
                </c:pt>
                <c:pt idx="12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88-4FE6-ACCD-B14EC3867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70976"/>
        <c:axId val="147480960"/>
      </c:lineChart>
      <c:dateAx>
        <c:axId val="147470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480960"/>
        <c:crosses val="autoZero"/>
        <c:auto val="1"/>
        <c:lblOffset val="100"/>
        <c:baseTimeUnit val="months"/>
      </c:dateAx>
      <c:valAx>
        <c:axId val="14748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47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88575050830571"/>
          <c:y val="3.1168057268059855E-2"/>
          <c:w val="0.5316124870387291"/>
          <c:h val="0.18709169346795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Planilha1!$G$2</c:f>
              <c:strCache>
                <c:ptCount val="1"/>
                <c:pt idx="0">
                  <c:v>Balança Comercial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Planilha1!$B$39:$B$51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Planilha1!$G$39:$G$51</c:f>
              <c:numCache>
                <c:formatCode>#,##0.0</c:formatCode>
                <c:ptCount val="13"/>
                <c:pt idx="0">
                  <c:v>63.869304858</c:v>
                </c:pt>
                <c:pt idx="1">
                  <c:v>61.811825596999995</c:v>
                </c:pt>
                <c:pt idx="2">
                  <c:v>64.949925485000009</c:v>
                </c:pt>
                <c:pt idx="3">
                  <c:v>64.677491096000011</c:v>
                </c:pt>
                <c:pt idx="4">
                  <c:v>70.697671831999997</c:v>
                </c:pt>
                <c:pt idx="5">
                  <c:v>71.884497340999999</c:v>
                </c:pt>
                <c:pt idx="6">
                  <c:v>74.706243926999989</c:v>
                </c:pt>
                <c:pt idx="7">
                  <c:v>80.232167232999984</c:v>
                </c:pt>
                <c:pt idx="8">
                  <c:v>85.719116187999987</c:v>
                </c:pt>
                <c:pt idx="9">
                  <c:v>91.524666293999985</c:v>
                </c:pt>
                <c:pt idx="10">
                  <c:v>94.113116127999973</c:v>
                </c:pt>
                <c:pt idx="11">
                  <c:v>98.902926783999973</c:v>
                </c:pt>
                <c:pt idx="12">
                  <c:v>103.14465936099998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91-4F49-8E9A-365ED9F19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59168"/>
        <c:axId val="147560704"/>
      </c:barChart>
      <c:lineChart>
        <c:grouping val="standard"/>
        <c:varyColors val="0"/>
        <c:ser>
          <c:idx val="1"/>
          <c:order val="1"/>
          <c:tx>
            <c:strRef>
              <c:f>Planilha1!$H$2</c:f>
              <c:strCache>
                <c:ptCount val="1"/>
                <c:pt idx="0">
                  <c:v>Exportações</c:v>
                </c:pt>
              </c:strCache>
            </c:strRef>
          </c:tx>
          <c:spPr>
            <a:ln w="38100" cap="rnd">
              <a:solidFill>
                <a:srgbClr val="006991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circle"/>
              <c:size val="10"/>
              <c:spPr>
                <a:solidFill>
                  <a:schemeClr val="lt1"/>
                </a:solidFill>
                <a:ln w="38100">
                  <a:solidFill>
                    <a:srgbClr val="00699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391-4F49-8E9A-365ED9F1938D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C7-4718-8CE5-FDB9F520EA3C}"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91-4F49-8E9A-365ED9F1938D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1-4F49-8E9A-365ED9F19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Planilha1!$B$39:$B$51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Planilha1!$H$39:$H$51</c:f>
              <c:numCache>
                <c:formatCode>#,##0.0</c:formatCode>
                <c:ptCount val="13"/>
                <c:pt idx="0">
                  <c:v>337.15212380299999</c:v>
                </c:pt>
                <c:pt idx="1">
                  <c:v>333.88044734300001</c:v>
                </c:pt>
                <c:pt idx="2">
                  <c:v>337.28103901300005</c:v>
                </c:pt>
                <c:pt idx="3">
                  <c:v>335.41164673599991</c:v>
                </c:pt>
                <c:pt idx="4">
                  <c:v>338.43493632600001</c:v>
                </c:pt>
                <c:pt idx="5">
                  <c:v>335.29305093200003</c:v>
                </c:pt>
                <c:pt idx="6">
                  <c:v>333.74880002200001</c:v>
                </c:pt>
                <c:pt idx="7">
                  <c:v>334.06298096200004</c:v>
                </c:pt>
                <c:pt idx="8">
                  <c:v>334.18873187600002</c:v>
                </c:pt>
                <c:pt idx="9">
                  <c:v>337.01812273300004</c:v>
                </c:pt>
                <c:pt idx="10">
                  <c:v>337.25193550100005</c:v>
                </c:pt>
                <c:pt idx="11">
                  <c:v>339.69576600799996</c:v>
                </c:pt>
                <c:pt idx="12">
                  <c:v>343.91588388600002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91-4F49-8E9A-365ED9F1938D}"/>
            </c:ext>
          </c:extLst>
        </c:ser>
        <c:ser>
          <c:idx val="2"/>
          <c:order val="2"/>
          <c:tx>
            <c:strRef>
              <c:f>Planilha1!$I$2</c:f>
              <c:strCache>
                <c:ptCount val="1"/>
                <c:pt idx="0">
                  <c:v>Importações</c:v>
                </c:pt>
              </c:strCache>
            </c:strRef>
          </c:tx>
          <c:spPr>
            <a:ln w="38100" cap="rnd">
              <a:solidFill>
                <a:srgbClr val="F3702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circle"/>
              <c:size val="10"/>
              <c:spPr>
                <a:solidFill>
                  <a:schemeClr val="lt1"/>
                </a:solidFill>
                <a:ln w="38100">
                  <a:solidFill>
                    <a:srgbClr val="F3702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391-4F49-8E9A-365ED9F1938D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C7-4718-8CE5-FDB9F520EA3C}"/>
                </c:ext>
              </c:extLst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1-4F49-8E9A-365ED9F1938D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1-4F49-8E9A-365ED9F19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Planilha1!$B$39:$B$51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Planilha1!$I$39:$I$51</c:f>
              <c:numCache>
                <c:formatCode>#,##0.0</c:formatCode>
                <c:ptCount val="13"/>
                <c:pt idx="0">
                  <c:v>273.28281894500003</c:v>
                </c:pt>
                <c:pt idx="1">
                  <c:v>272.06862174600002</c:v>
                </c:pt>
                <c:pt idx="2">
                  <c:v>272.331113528</c:v>
                </c:pt>
                <c:pt idx="3">
                  <c:v>270.73415564000004</c:v>
                </c:pt>
                <c:pt idx="4">
                  <c:v>267.73726449399999</c:v>
                </c:pt>
                <c:pt idx="5">
                  <c:v>263.40855359099999</c:v>
                </c:pt>
                <c:pt idx="6">
                  <c:v>259.04255609499995</c:v>
                </c:pt>
                <c:pt idx="7">
                  <c:v>253.830813729</c:v>
                </c:pt>
                <c:pt idx="8">
                  <c:v>248.46961568799998</c:v>
                </c:pt>
                <c:pt idx="9">
                  <c:v>245.493456439</c:v>
                </c:pt>
                <c:pt idx="10">
                  <c:v>243.13881937299999</c:v>
                </c:pt>
                <c:pt idx="11">
                  <c:v>240.79283922400001</c:v>
                </c:pt>
                <c:pt idx="12">
                  <c:v>240.77122452499998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91-4F49-8E9A-365ED9F19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59168"/>
        <c:axId val="147560704"/>
      </c:lineChart>
      <c:dateAx>
        <c:axId val="1475591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560704"/>
        <c:crosses val="autoZero"/>
        <c:auto val="1"/>
        <c:lblOffset val="100"/>
        <c:baseTimeUnit val="months"/>
      </c:dateAx>
      <c:valAx>
        <c:axId val="14756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5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34187247323105E-2"/>
          <c:y val="4.2685581257360133E-2"/>
          <c:w val="0.94174815625049979"/>
          <c:h val="0.79671593968760213"/>
        </c:manualLayout>
      </c:layout>
      <c:lineChart>
        <c:grouping val="standard"/>
        <c:varyColors val="0"/>
        <c:ser>
          <c:idx val="0"/>
          <c:order val="0"/>
          <c:tx>
            <c:strRef>
              <c:f>'1 IPCA '!$B$5</c:f>
              <c:strCache>
                <c:ptCount val="1"/>
                <c:pt idx="0">
                  <c:v>IPCA</c:v>
                </c:pt>
              </c:strCache>
            </c:strRef>
          </c:tx>
          <c:spPr>
            <a:ln w="38100" cap="rnd">
              <a:solidFill>
                <a:srgbClr val="00699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 (Corpo)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IPCA '!$A$114:$A$126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'1 IPCA '!$B$114:$B$126</c:f>
              <c:numCache>
                <c:formatCode>0.00</c:formatCode>
                <c:ptCount val="13"/>
                <c:pt idx="0">
                  <c:v>5.77</c:v>
                </c:pt>
                <c:pt idx="1">
                  <c:v>5.6</c:v>
                </c:pt>
                <c:pt idx="2">
                  <c:v>4.6500000000000004</c:v>
                </c:pt>
                <c:pt idx="3">
                  <c:v>4.18</c:v>
                </c:pt>
                <c:pt idx="4">
                  <c:v>3.94</c:v>
                </c:pt>
                <c:pt idx="5">
                  <c:v>3.16</c:v>
                </c:pt>
                <c:pt idx="6">
                  <c:v>3.99</c:v>
                </c:pt>
                <c:pt idx="7">
                  <c:v>4.6100000000000003</c:v>
                </c:pt>
                <c:pt idx="8">
                  <c:v>5.19</c:v>
                </c:pt>
                <c:pt idx="9">
                  <c:v>4.82</c:v>
                </c:pt>
                <c:pt idx="10">
                  <c:v>4.68</c:v>
                </c:pt>
                <c:pt idx="11">
                  <c:v>4.62</c:v>
                </c:pt>
                <c:pt idx="12">
                  <c:v>4.51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D1-4E6F-B8ED-5A5D72D4765F}"/>
            </c:ext>
          </c:extLst>
        </c:ser>
        <c:ser>
          <c:idx val="1"/>
          <c:order val="1"/>
          <c:tx>
            <c:strRef>
              <c:f>'1 IPCA '!$C$5</c:f>
              <c:strCache>
                <c:ptCount val="1"/>
                <c:pt idx="0">
                  <c:v>Limite inferior</c:v>
                </c:pt>
              </c:strCache>
            </c:strRef>
          </c:tx>
          <c:spPr>
            <a:ln w="381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'1 IPCA '!$A$114:$A$126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'1 IPCA '!$C$114:$C$126</c:f>
              <c:numCache>
                <c:formatCode>0.00</c:formatCode>
                <c:ptCount val="13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1.75</c:v>
                </c:pt>
                <c:pt idx="11">
                  <c:v>1.75</c:v>
                </c:pt>
                <c:pt idx="12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D1-4E6F-B8ED-5A5D72D4765F}"/>
            </c:ext>
          </c:extLst>
        </c:ser>
        <c:ser>
          <c:idx val="2"/>
          <c:order val="2"/>
          <c:tx>
            <c:strRef>
              <c:f>'1 IPCA '!$D$5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'1 IPCA '!$A$114:$A$126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'1 IPCA '!$D$114:$D$126</c:f>
              <c:numCache>
                <c:formatCode>0.00</c:formatCode>
                <c:ptCount val="13"/>
                <c:pt idx="0">
                  <c:v>3.25</c:v>
                </c:pt>
                <c:pt idx="1">
                  <c:v>3.25</c:v>
                </c:pt>
                <c:pt idx="2">
                  <c:v>3.25</c:v>
                </c:pt>
                <c:pt idx="3">
                  <c:v>3.25</c:v>
                </c:pt>
                <c:pt idx="4">
                  <c:v>3.25</c:v>
                </c:pt>
                <c:pt idx="5">
                  <c:v>3.25</c:v>
                </c:pt>
                <c:pt idx="6">
                  <c:v>3.25</c:v>
                </c:pt>
                <c:pt idx="7">
                  <c:v>3.25</c:v>
                </c:pt>
                <c:pt idx="8">
                  <c:v>3.25</c:v>
                </c:pt>
                <c:pt idx="9">
                  <c:v>3.25</c:v>
                </c:pt>
                <c:pt idx="10">
                  <c:v>3.25</c:v>
                </c:pt>
                <c:pt idx="11">
                  <c:v>3.25</c:v>
                </c:pt>
                <c:pt idx="12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4D1-4E6F-B8ED-5A5D72D4765F}"/>
            </c:ext>
          </c:extLst>
        </c:ser>
        <c:ser>
          <c:idx val="3"/>
          <c:order val="3"/>
          <c:tx>
            <c:strRef>
              <c:f>'1 IPCA '!$E$5</c:f>
              <c:strCache>
                <c:ptCount val="1"/>
                <c:pt idx="0">
                  <c:v>Limite superior</c:v>
                </c:pt>
              </c:strCache>
            </c:strRef>
          </c:tx>
          <c:spPr>
            <a:ln w="38100" cap="rnd">
              <a:solidFill>
                <a:srgbClr val="F3702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'1 IPCA '!$A$114:$A$126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'1 IPCA '!$E$114:$E$126</c:f>
              <c:numCache>
                <c:formatCode>0.00</c:formatCode>
                <c:ptCount val="13"/>
                <c:pt idx="0">
                  <c:v>4.75</c:v>
                </c:pt>
                <c:pt idx="1">
                  <c:v>4.75</c:v>
                </c:pt>
                <c:pt idx="2">
                  <c:v>4.75</c:v>
                </c:pt>
                <c:pt idx="3">
                  <c:v>4.75</c:v>
                </c:pt>
                <c:pt idx="4">
                  <c:v>4.75</c:v>
                </c:pt>
                <c:pt idx="5">
                  <c:v>4.75</c:v>
                </c:pt>
                <c:pt idx="6">
                  <c:v>4.75</c:v>
                </c:pt>
                <c:pt idx="7">
                  <c:v>4.75</c:v>
                </c:pt>
                <c:pt idx="8">
                  <c:v>4.75</c:v>
                </c:pt>
                <c:pt idx="9">
                  <c:v>4.75</c:v>
                </c:pt>
                <c:pt idx="10">
                  <c:v>4.75</c:v>
                </c:pt>
                <c:pt idx="11">
                  <c:v>4.75</c:v>
                </c:pt>
                <c:pt idx="12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4D1-4E6F-B8ED-5A5D72D47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90240"/>
        <c:axId val="147691776"/>
      </c:lineChart>
      <c:dateAx>
        <c:axId val="147690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 (Corpo)"/>
                <a:ea typeface="+mn-ea"/>
                <a:cs typeface="+mn-cs"/>
              </a:defRPr>
            </a:pPr>
            <a:endParaRPr lang="pt-BR"/>
          </a:p>
        </c:txPr>
        <c:crossAx val="147691776"/>
        <c:crosses val="autoZero"/>
        <c:auto val="1"/>
        <c:lblOffset val="100"/>
        <c:baseTimeUnit val="months"/>
      </c:dateAx>
      <c:valAx>
        <c:axId val="14769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 (Corpo)"/>
                <a:ea typeface="+mn-ea"/>
                <a:cs typeface="+mn-cs"/>
              </a:defRPr>
            </a:pPr>
            <a:endParaRPr lang="pt-BR"/>
          </a:p>
        </c:txPr>
        <c:crossAx val="1476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247745057777127E-2"/>
          <c:y val="0.9192355366978685"/>
          <c:w val="0.80217643876336242"/>
          <c:h val="6.3284644839570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 (Corpo)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 (Corpo)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texto!$C$10</c:f>
              <c:strCache>
                <c:ptCount val="1"/>
                <c:pt idx="0">
                  <c:v>Taxa de desocupação</c:v>
                </c:pt>
              </c:strCache>
            </c:strRef>
          </c:tx>
          <c:spPr>
            <a:ln w="38100" cap="rnd">
              <a:solidFill>
                <a:srgbClr val="F3702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FF-4811-A1A6-94772955698D}"/>
                </c:ext>
              </c:extLst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FF-4811-A1A6-94772955698D}"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FF-4811-A1A6-94772955698D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texto!$B$11:$B$22</c:f>
              <c:strCache>
                <c:ptCount val="12"/>
                <c:pt idx="0">
                  <c:v>1ºT/21</c:v>
                </c:pt>
                <c:pt idx="1">
                  <c:v>2ºT/21</c:v>
                </c:pt>
                <c:pt idx="2">
                  <c:v>3ºT/21</c:v>
                </c:pt>
                <c:pt idx="3">
                  <c:v>4ºT/21</c:v>
                </c:pt>
                <c:pt idx="4">
                  <c:v>1ºT/22</c:v>
                </c:pt>
                <c:pt idx="5">
                  <c:v>2ºT/22</c:v>
                </c:pt>
                <c:pt idx="6">
                  <c:v>3ºT/22</c:v>
                </c:pt>
                <c:pt idx="7">
                  <c:v>4ºT/22</c:v>
                </c:pt>
                <c:pt idx="8">
                  <c:v>1ºT/23</c:v>
                </c:pt>
                <c:pt idx="9">
                  <c:v>2ºT/23</c:v>
                </c:pt>
                <c:pt idx="10">
                  <c:v>3ºT/23</c:v>
                </c:pt>
                <c:pt idx="11">
                  <c:v>4ºT/23</c:v>
                </c:pt>
              </c:strCache>
            </c:strRef>
          </c:cat>
          <c:val>
            <c:numRef>
              <c:f>texto!$C$11:$C$22</c:f>
              <c:numCache>
                <c:formatCode>0.0</c:formatCode>
                <c:ptCount val="12"/>
                <c:pt idx="0">
                  <c:v>14.9</c:v>
                </c:pt>
                <c:pt idx="1">
                  <c:v>14.2</c:v>
                </c:pt>
                <c:pt idx="2">
                  <c:v>12.6</c:v>
                </c:pt>
                <c:pt idx="3">
                  <c:v>11.1</c:v>
                </c:pt>
                <c:pt idx="4">
                  <c:v>11.1</c:v>
                </c:pt>
                <c:pt idx="5">
                  <c:v>9.3000000000000007</c:v>
                </c:pt>
                <c:pt idx="6">
                  <c:v>8.6999999999999993</c:v>
                </c:pt>
                <c:pt idx="7">
                  <c:v>7.9</c:v>
                </c:pt>
                <c:pt idx="8">
                  <c:v>8.8000000000000007</c:v>
                </c:pt>
                <c:pt idx="9">
                  <c:v>8</c:v>
                </c:pt>
                <c:pt idx="10">
                  <c:v>7.7</c:v>
                </c:pt>
                <c:pt idx="11">
                  <c:v>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9FF-4811-A1A6-94772955698D}"/>
            </c:ext>
          </c:extLst>
        </c:ser>
        <c:ser>
          <c:idx val="1"/>
          <c:order val="1"/>
          <c:tx>
            <c:strRef>
              <c:f>texto!$D$10</c:f>
              <c:strCache>
                <c:ptCount val="1"/>
                <c:pt idx="0">
                  <c:v>Variação da massa de renda</c:v>
                </c:pt>
              </c:strCache>
            </c:strRef>
          </c:tx>
          <c:spPr>
            <a:ln w="38100" cap="rnd">
              <a:solidFill>
                <a:srgbClr val="00699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FF-4811-A1A6-94772955698D}"/>
                </c:ext>
              </c:extLst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7C-4970-B966-83740BEE2840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texto!$B$11:$B$22</c:f>
              <c:strCache>
                <c:ptCount val="12"/>
                <c:pt idx="0">
                  <c:v>1ºT/21</c:v>
                </c:pt>
                <c:pt idx="1">
                  <c:v>2ºT/21</c:v>
                </c:pt>
                <c:pt idx="2">
                  <c:v>3ºT/21</c:v>
                </c:pt>
                <c:pt idx="3">
                  <c:v>4ºT/21</c:v>
                </c:pt>
                <c:pt idx="4">
                  <c:v>1ºT/22</c:v>
                </c:pt>
                <c:pt idx="5">
                  <c:v>2ºT/22</c:v>
                </c:pt>
                <c:pt idx="6">
                  <c:v>3ºT/22</c:v>
                </c:pt>
                <c:pt idx="7">
                  <c:v>4ºT/22</c:v>
                </c:pt>
                <c:pt idx="8">
                  <c:v>1ºT/23</c:v>
                </c:pt>
                <c:pt idx="9">
                  <c:v>2ºT/23</c:v>
                </c:pt>
                <c:pt idx="10">
                  <c:v>3ºT/23</c:v>
                </c:pt>
                <c:pt idx="11">
                  <c:v>4ºT/23</c:v>
                </c:pt>
              </c:strCache>
            </c:strRef>
          </c:cat>
          <c:val>
            <c:numRef>
              <c:f>texto!$D$11:$D$22</c:f>
              <c:numCache>
                <c:formatCode>0.0</c:formatCode>
                <c:ptCount val="12"/>
                <c:pt idx="0">
                  <c:v>-5.6767496627569303</c:v>
                </c:pt>
                <c:pt idx="1">
                  <c:v>-4.702124175599498</c:v>
                </c:pt>
                <c:pt idx="2">
                  <c:v>-3.6072745547162111</c:v>
                </c:pt>
                <c:pt idx="3">
                  <c:v>-2.3805276898379524</c:v>
                </c:pt>
                <c:pt idx="4">
                  <c:v>-0.72845986925924588</c:v>
                </c:pt>
                <c:pt idx="5">
                  <c:v>0.57974391084447685</c:v>
                </c:pt>
                <c:pt idx="6">
                  <c:v>3.2438699611805566</c:v>
                </c:pt>
                <c:pt idx="7">
                  <c:v>6.9080850165718299</c:v>
                </c:pt>
                <c:pt idx="8">
                  <c:v>9.5735568315783439</c:v>
                </c:pt>
                <c:pt idx="9">
                  <c:v>10.133753892066455</c:v>
                </c:pt>
                <c:pt idx="10">
                  <c:v>8.8339176008509277</c:v>
                </c:pt>
                <c:pt idx="11">
                  <c:v>6.8996812972581756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9FF-4811-A1A6-9477295569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759872"/>
        <c:axId val="147761408"/>
      </c:lineChart>
      <c:catAx>
        <c:axId val="1477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761408"/>
        <c:crosses val="autoZero"/>
        <c:auto val="1"/>
        <c:lblAlgn val="ctr"/>
        <c:lblOffset val="100"/>
        <c:noMultiLvlLbl val="0"/>
      </c:catAx>
      <c:valAx>
        <c:axId val="1477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7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'STP-20240223005018888'!$B$234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'STP-20240223005018888'!$A$235:$A$240</c:f>
              <c:strCache>
                <c:ptCount val="6"/>
                <c:pt idx="0">
                  <c:v>dez/18</c:v>
                </c:pt>
                <c:pt idx="1">
                  <c:v>dez/19</c:v>
                </c:pt>
                <c:pt idx="2">
                  <c:v>dez/20</c:v>
                </c:pt>
                <c:pt idx="3">
                  <c:v>dez/21</c:v>
                </c:pt>
                <c:pt idx="4">
                  <c:v>dez/22</c:v>
                </c:pt>
                <c:pt idx="5">
                  <c:v>nov/23</c:v>
                </c:pt>
              </c:strCache>
            </c:strRef>
          </c:cat>
          <c:val>
            <c:numRef>
              <c:f>'STP-20240223005018888'!$B$235:$B$240</c:f>
              <c:numCache>
                <c:formatCode>0.0</c:formatCode>
                <c:ptCount val="6"/>
                <c:pt idx="0">
                  <c:v>39.03</c:v>
                </c:pt>
                <c:pt idx="1">
                  <c:v>41.45</c:v>
                </c:pt>
                <c:pt idx="2">
                  <c:v>41.64</c:v>
                </c:pt>
                <c:pt idx="3">
                  <c:v>49.66</c:v>
                </c:pt>
                <c:pt idx="4">
                  <c:v>48.97</c:v>
                </c:pt>
                <c:pt idx="5">
                  <c:v>48.2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AB-4329-937C-56C627896EA6}"/>
            </c:ext>
          </c:extLst>
        </c:ser>
        <c:ser>
          <c:idx val="1"/>
          <c:order val="1"/>
          <c:tx>
            <c:strRef>
              <c:f>'STP-20240223005018888'!$C$234</c:f>
              <c:strCache>
                <c:ptCount val="1"/>
                <c:pt idx="0">
                  <c:v>Exceto crédito habitacional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'STP-20240223005018888'!$A$235:$A$240</c:f>
              <c:strCache>
                <c:ptCount val="6"/>
                <c:pt idx="0">
                  <c:v>dez/18</c:v>
                </c:pt>
                <c:pt idx="1">
                  <c:v>dez/19</c:v>
                </c:pt>
                <c:pt idx="2">
                  <c:v>dez/20</c:v>
                </c:pt>
                <c:pt idx="3">
                  <c:v>dez/21</c:v>
                </c:pt>
                <c:pt idx="4">
                  <c:v>dez/22</c:v>
                </c:pt>
                <c:pt idx="5">
                  <c:v>nov/23</c:v>
                </c:pt>
              </c:strCache>
            </c:strRef>
          </c:cat>
          <c:val>
            <c:numRef>
              <c:f>'STP-20240223005018888'!$C$235:$C$240</c:f>
              <c:numCache>
                <c:formatCode>0.0</c:formatCode>
                <c:ptCount val="6"/>
                <c:pt idx="0">
                  <c:v>23.2</c:v>
                </c:pt>
                <c:pt idx="1">
                  <c:v>25.5</c:v>
                </c:pt>
                <c:pt idx="2">
                  <c:v>25.51</c:v>
                </c:pt>
                <c:pt idx="3">
                  <c:v>31.2</c:v>
                </c:pt>
                <c:pt idx="4">
                  <c:v>31.03</c:v>
                </c:pt>
                <c:pt idx="5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AB-4329-937C-56C627896E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643008"/>
        <c:axId val="147853696"/>
      </c:barChart>
      <c:catAx>
        <c:axId val="1476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853696"/>
        <c:crosses val="autoZero"/>
        <c:auto val="1"/>
        <c:lblAlgn val="ctr"/>
        <c:lblOffset val="100"/>
        <c:noMultiLvlLbl val="0"/>
      </c:catAx>
      <c:valAx>
        <c:axId val="1478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76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0.09562</cdr:y>
    </cdr:from>
    <cdr:to>
      <cdr:x>0.0516</cdr:x>
      <cdr:y>0.613</cdr:y>
    </cdr:to>
    <cdr:sp macro="" textlink="">
      <cdr:nvSpPr>
        <cdr:cNvPr id="2" name="Chave Esquerda 1">
          <a:extLst xmlns:a="http://schemas.openxmlformats.org/drawingml/2006/main">
            <a:ext uri="{FF2B5EF4-FFF2-40B4-BE49-F238E27FC236}">
              <a16:creationId xmlns:a16="http://schemas.microsoft.com/office/drawing/2014/main" xmlns="" id="{8F3894E2-3F13-ECC5-88CF-692276CBF425}"/>
            </a:ext>
          </a:extLst>
        </cdr:cNvPr>
        <cdr:cNvSpPr/>
      </cdr:nvSpPr>
      <cdr:spPr>
        <a:xfrm xmlns:a="http://schemas.openxmlformats.org/drawingml/2006/main">
          <a:off x="0" y="404647"/>
          <a:ext cx="365774" cy="2189448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0.00071</cdr:x>
      <cdr:y>0.63341</cdr:y>
    </cdr:from>
    <cdr:to>
      <cdr:x>0.05231</cdr:x>
      <cdr:y>0.93143</cdr:y>
    </cdr:to>
    <cdr:sp macro="" textlink="">
      <cdr:nvSpPr>
        <cdr:cNvPr id="3" name="Chave Esquerda 2">
          <a:extLst xmlns:a="http://schemas.openxmlformats.org/drawingml/2006/main">
            <a:ext uri="{FF2B5EF4-FFF2-40B4-BE49-F238E27FC236}">
              <a16:creationId xmlns:a16="http://schemas.microsoft.com/office/drawing/2014/main" xmlns="" id="{AC4B9B52-D8C1-078C-746F-CD891D603794}"/>
            </a:ext>
          </a:extLst>
        </cdr:cNvPr>
        <cdr:cNvSpPr/>
      </cdr:nvSpPr>
      <cdr:spPr>
        <a:xfrm xmlns:a="http://schemas.openxmlformats.org/drawingml/2006/main">
          <a:off x="5033" y="2680466"/>
          <a:ext cx="365774" cy="1261161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F3702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0.03368</cdr:x>
      <cdr:y>0.24672</cdr:y>
    </cdr:from>
    <cdr:to>
      <cdr:x>0.08528</cdr:x>
      <cdr:y>0.4628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xmlns="" id="{3258F323-7A94-7B63-52E3-26B979CA06CF}"/>
            </a:ext>
          </a:extLst>
        </cdr:cNvPr>
        <cdr:cNvSpPr txBox="1"/>
      </cdr:nvSpPr>
      <cdr:spPr>
        <a:xfrm xmlns:a="http://schemas.openxmlformats.org/drawingml/2006/main" rot="16200000">
          <a:off x="-50273" y="1324757"/>
          <a:ext cx="914407" cy="353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>
              <a:solidFill>
                <a:srgbClr val="376092"/>
              </a:solidFill>
            </a:rPr>
            <a:t>OFERTA</a:t>
          </a:r>
        </a:p>
      </cdr:txBody>
    </cdr:sp>
  </cdr:relSizeAnchor>
  <cdr:relSizeAnchor xmlns:cdr="http://schemas.openxmlformats.org/drawingml/2006/chartDrawing">
    <cdr:from>
      <cdr:x>0.03368</cdr:x>
      <cdr:y>0.67493</cdr:y>
    </cdr:from>
    <cdr:to>
      <cdr:x>0.08528</cdr:x>
      <cdr:y>0.89101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3212BAE0-3E72-9B4F-2045-4CF13EDA4A23}"/>
            </a:ext>
          </a:extLst>
        </cdr:cNvPr>
        <cdr:cNvSpPr txBox="1"/>
      </cdr:nvSpPr>
      <cdr:spPr>
        <a:xfrm xmlns:a="http://schemas.openxmlformats.org/drawingml/2006/main" rot="16200000">
          <a:off x="-35571" y="3130488"/>
          <a:ext cx="914407" cy="36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>
              <a:solidFill>
                <a:srgbClr val="F37022"/>
              </a:solidFill>
            </a:rPr>
            <a:t>DEMANDA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498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394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50445" y="9427077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66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6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5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54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21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98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23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06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6200"/>
            <a:ext cx="6465888" cy="363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3790" y="5184419"/>
            <a:ext cx="5390305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16574" y="10232306"/>
            <a:ext cx="2919748" cy="54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92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6200"/>
            <a:ext cx="6465888" cy="363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3790" y="5184419"/>
            <a:ext cx="5390305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16574" y="10232306"/>
            <a:ext cx="2919748" cy="54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34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99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30914" t="39199"/>
          <a:stretch/>
        </p:blipFill>
        <p:spPr>
          <a:xfrm>
            <a:off x="-1" y="0"/>
            <a:ext cx="77871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670090" y="6270913"/>
            <a:ext cx="3055018" cy="4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91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6991"/>
                </a:solidFill>
                <a:latin typeface="Arial"/>
                <a:ea typeface="Arial"/>
                <a:cs typeface="Arial"/>
                <a:sym typeface="Arial"/>
              </a:rPr>
              <a:t>Recife, 05 de Maio de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rot="8091863">
            <a:off x="2937681" y="3215987"/>
            <a:ext cx="7977060" cy="5547247"/>
          </a:xfrm>
          <a:prstGeom prst="triangle">
            <a:avLst>
              <a:gd name="adj" fmla="val 26887"/>
            </a:avLst>
          </a:prstGeom>
          <a:solidFill>
            <a:srgbClr val="0069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187441" y="2544669"/>
            <a:ext cx="55182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PALESTRA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lang="pt-BR"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t-BR" sz="2800" b="1" dirty="0">
                <a:solidFill>
                  <a:srgbClr val="FECC00"/>
                </a:solidFill>
                <a:latin typeface="Calibri"/>
                <a:ea typeface="Calibri"/>
                <a:cs typeface="Calibri"/>
                <a:sym typeface="Calibri"/>
              </a:rPr>
              <a:t>SERÁ 2024 MELHOR OU PIOR DO QUE 2023? Uma Análise das Perspectivas Econômicas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lang="pt-BR" sz="28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pt-BR" sz="1900" b="0" i="0" u="none" strike="noStrike" cap="none" dirty="0">
                <a:solidFill>
                  <a:srgbClr val="EA690B"/>
                </a:solidFill>
                <a:latin typeface="Calibri"/>
                <a:ea typeface="Calibri"/>
                <a:cs typeface="Calibri"/>
                <a:sym typeface="Calibri"/>
              </a:rPr>
              <a:t>RECIFE, </a:t>
            </a:r>
            <a:r>
              <a:rPr lang="pt-BR" sz="1900" dirty="0">
                <a:solidFill>
                  <a:srgbClr val="EA690B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pt-BR" sz="1900" b="0" i="0" u="none" strike="noStrike" cap="none" dirty="0">
                <a:solidFill>
                  <a:srgbClr val="EA690B"/>
                </a:solidFill>
                <a:latin typeface="Calibri"/>
                <a:ea typeface="Calibri"/>
                <a:cs typeface="Calibri"/>
                <a:sym typeface="Calibri"/>
              </a:rPr>
              <a:t> DE MARÇO DE 2024</a:t>
            </a:r>
            <a:endParaRPr lang="pt-BR" sz="1900" b="0" i="0" u="none" strike="noStrike" cap="none" dirty="0">
              <a:solidFill>
                <a:srgbClr val="EA69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EEB6FF74-590E-166C-DF97-DE6E581E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" y="5376123"/>
            <a:ext cx="1901884" cy="80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18;p47">
            <a:extLst>
              <a:ext uri="{FF2B5EF4-FFF2-40B4-BE49-F238E27FC236}">
                <a16:creationId xmlns:a16="http://schemas.microsoft.com/office/drawing/2014/main" xmlns="" id="{47D7BF67-7934-4211-7AFB-F9E02F7B49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834" y="4227524"/>
            <a:ext cx="1690697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9050" y="-19050"/>
            <a:ext cx="12211050" cy="6877050"/>
          </a:xfrm>
          <a:prstGeom prst="rect">
            <a:avLst/>
          </a:prstGeom>
          <a:solidFill>
            <a:srgbClr val="00699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endParaRPr lang="pt-BR" sz="2400" b="1" dirty="0">
              <a:solidFill>
                <a:srgbClr val="FECC00"/>
              </a:solidFill>
            </a:endParaRPr>
          </a:p>
          <a:p>
            <a:pPr algn="ctr"/>
            <a:r>
              <a:rPr lang="pt-BR" sz="4000" b="1" dirty="0">
                <a:solidFill>
                  <a:srgbClr val="FECC00"/>
                </a:solidFill>
              </a:rPr>
              <a:t>PERSPECTIVA BRASIL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xmlns="" id="{9522293D-46AC-461B-21DF-D8EF35D8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501" y="1430902"/>
            <a:ext cx="3356998" cy="3356998"/>
          </a:xfrm>
          <a:prstGeom prst="rect">
            <a:avLst/>
          </a:prstGeom>
        </p:spPr>
      </p:pic>
      <p:pic>
        <p:nvPicPr>
          <p:cNvPr id="11" name="Imagem 10" descr="Uma imagem contendo escuro, montanha, grande, luz&#10;&#10;Descrição gerada automaticamente">
            <a:extLst>
              <a:ext uri="{FF2B5EF4-FFF2-40B4-BE49-F238E27FC236}">
                <a16:creationId xmlns:a16="http://schemas.microsoft.com/office/drawing/2014/main" xmlns="" id="{F5164D4D-21FA-4477-B38A-BFC177E429D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752269" y="3696028"/>
            <a:ext cx="618370" cy="618370"/>
          </a:xfrm>
          <a:prstGeom prst="rect">
            <a:avLst/>
          </a:prstGeom>
        </p:spPr>
      </p:pic>
      <p:pic>
        <p:nvPicPr>
          <p:cNvPr id="13" name="Imagem 12" descr="Uma imagem contendo escuro, montanha, grande, luz&#10;&#10;Descrição gerada automaticamente">
            <a:extLst>
              <a:ext uri="{FF2B5EF4-FFF2-40B4-BE49-F238E27FC236}">
                <a16:creationId xmlns:a16="http://schemas.microsoft.com/office/drawing/2014/main" xmlns="" id="{C70136CE-51FF-8285-914E-5379F310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821362" y="3696028"/>
            <a:ext cx="618370" cy="6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BRASIL: TAXAS DE VARIAÇÃO DO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28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PRODUTO INTERNO BRUTO</a:t>
            </a:r>
            <a:endParaRPr lang="pt-BR" sz="1600" dirty="0">
              <a:solidFill>
                <a:srgbClr val="00628D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VALORES EM % - 4° TRIM./2022 AO 4° TRIM./2023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ECONOMIA CRESCEU 2,9% EM  2023, PRATICAMENTE IGUAL AO OBSERVADO NO ANO ANTERIOR (3,0%).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CNT/IBGE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xmlns="" id="{1AC67E00-D948-A239-6706-2045BA0F5B08}"/>
              </a:ext>
            </a:extLst>
          </p:cNvPr>
          <p:cNvSpPr txBox="1"/>
          <p:nvPr/>
        </p:nvSpPr>
        <p:spPr>
          <a:xfrm>
            <a:off x="8218026" y="2778694"/>
            <a:ext cx="3183038" cy="130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 semestre foi pior do que o primeiro e resultado de 2023 foi melhor do que o esperado no início do ano.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4410F921-722D-4195-AEC5-C55EA31AF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750065"/>
              </p:ext>
            </p:extLst>
          </p:nvPr>
        </p:nvGraphicFramePr>
        <p:xfrm>
          <a:off x="612626" y="1603844"/>
          <a:ext cx="6966734" cy="423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179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BRASIL: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28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PRODUTO INTERNO BRUTO E COMPONTES DA OFERTA E DEMANDA</a:t>
            </a:r>
            <a:endParaRPr lang="pt-BR" sz="1600" dirty="0">
              <a:solidFill>
                <a:srgbClr val="00628D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TAXA DE VARIAÇÃO </a:t>
            </a:r>
            <a:r>
              <a:rPr lang="pt-BR" sz="1600" dirty="0">
                <a:solidFill>
                  <a:srgbClr val="006991"/>
                </a:solidFill>
                <a:latin typeface="Calibri"/>
                <a:ea typeface="Calibri"/>
                <a:cs typeface="Calibri"/>
                <a:sym typeface="Calibri"/>
              </a:rPr>
              <a:t>ANUAL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- 2022/2023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AGRONEGÓCIO (15,1%) E EXPORTAÇÕES (9,1%) FORAM O DESTAQUE EM 2023; RESULTADOS ESTÃO ASSOCIADOS.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1A52946F-79AD-BF58-C19E-DCCE81401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891413"/>
              </p:ext>
            </p:extLst>
          </p:nvPr>
        </p:nvGraphicFramePr>
        <p:xfrm>
          <a:off x="612626" y="1603844"/>
          <a:ext cx="6401632" cy="423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9">
            <a:extLst>
              <a:ext uri="{FF2B5EF4-FFF2-40B4-BE49-F238E27FC236}">
                <a16:creationId xmlns:a16="http://schemas.microsoft.com/office/drawing/2014/main" xmlns="" id="{92BCFCE9-EB3F-C59F-5515-52AF5D9F87BA}"/>
              </a:ext>
            </a:extLst>
          </p:cNvPr>
          <p:cNvSpPr txBox="1"/>
          <p:nvPr/>
        </p:nvSpPr>
        <p:spPr>
          <a:xfrm>
            <a:off x="7069169" y="1301853"/>
            <a:ext cx="4871046" cy="450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Comércio Exterior (agro e indústria extrativa) e Consumo das Famílias (impulsionado por benefícios sociais) contribuíram para o bom resultado;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Queda do desemprego, aumento da ocupação, inflação cadente, medidas de redução do endividamento e volume substantivo de benefícios sociais, foram fatores que contribuíram para o aumento no consumo das famílias (3,1%);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Importações e investimentos caíram pelo lado da demanda;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Comércio cresceu apenas 0,6%, mas serviços se expandiram (+3,8%) acima da média da economia  (2,9%).</a:t>
            </a:r>
          </a:p>
        </p:txBody>
      </p:sp>
      <p:sp>
        <p:nvSpPr>
          <p:cNvPr id="4" name="Google Shape;109;p3">
            <a:extLst>
              <a:ext uri="{FF2B5EF4-FFF2-40B4-BE49-F238E27FC236}">
                <a16:creationId xmlns:a16="http://schemas.microsoft.com/office/drawing/2014/main" xmlns="" id="{17900012-D832-A22A-5362-21EC8801A5DB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CNT/IBGE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06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BRASIL: VOLUME DE VENDAS DO VAREJO AMPLIADO </a:t>
            </a:r>
          </a:p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VARIAÇÃO MENSAL E ACUMULADA EM 12 MESES, VALORES EM % - DEZ/22 A DEZ/23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VAREJO AMPLIADO APRESENTA CRESCIMENTO (2,4%) ABAIXO DA MÉDIA DA ECONOMIA (2,9%).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PMC/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IBGE.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28C135A2-3E26-5EF2-451F-107BF5C63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552139"/>
              </p:ext>
            </p:extLst>
          </p:nvPr>
        </p:nvGraphicFramePr>
        <p:xfrm>
          <a:off x="701039" y="1573874"/>
          <a:ext cx="7245531" cy="426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9">
            <a:extLst>
              <a:ext uri="{FF2B5EF4-FFF2-40B4-BE49-F238E27FC236}">
                <a16:creationId xmlns:a16="http://schemas.microsoft.com/office/drawing/2014/main" xmlns="" id="{1F0CEC40-2AF4-5864-4AA1-86019998E6D3}"/>
              </a:ext>
            </a:extLst>
          </p:cNvPr>
          <p:cNvSpPr txBox="1"/>
          <p:nvPr/>
        </p:nvSpPr>
        <p:spPr>
          <a:xfrm>
            <a:off x="8531480" y="2778694"/>
            <a:ext cx="2959481" cy="130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 semestre melhor do que o primeiro (em dezembro, surpreendentemente volume de vendas estagnou);</a:t>
            </a:r>
          </a:p>
        </p:txBody>
      </p:sp>
    </p:spTree>
    <p:extLst>
      <p:ext uri="{BB962C8B-B14F-4D97-AF65-F5344CB8AC3E}">
        <p14:creationId xmlns:p14="http://schemas.microsoft.com/office/powerpoint/2010/main" val="265457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6" y="1019069"/>
            <a:ext cx="725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MOVIMENTO DO COMÉRCIO EXTERIOR DE BENS E SERVIÇOS</a:t>
            </a:r>
          </a:p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VALORES EM BILHÕES DE DÓLARES, ACUMULADOS EM 12 MESES - JAN/23 A JAN/24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i="0" u="none" strike="noStrike" cap="none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SALDO DA BALANÇA COMERCIAL FOI EXPRESSIVO EM 2023.</a:t>
            </a:r>
            <a:endParaRPr lang="pt-BR" sz="1800" b="0" i="0" u="none" strike="noStrike" cap="none" dirty="0">
              <a:solidFill>
                <a:srgbClr val="F37022"/>
              </a:solidFill>
              <a:sym typeface="Arial"/>
            </a:endParaRP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E961DA18-87F8-46BF-C501-A2EEF3CE4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4303"/>
              </p:ext>
            </p:extLst>
          </p:nvPr>
        </p:nvGraphicFramePr>
        <p:xfrm>
          <a:off x="557716" y="1603844"/>
          <a:ext cx="7074476" cy="423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Google Shape;109;p3">
            <a:extLst>
              <a:ext uri="{FF2B5EF4-FFF2-40B4-BE49-F238E27FC236}">
                <a16:creationId xmlns:a16="http://schemas.microsoft.com/office/drawing/2014/main" xmlns="" id="{53ECBE36-B8A1-548E-0FF3-5040EBB41079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MDIC.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9">
            <a:extLst>
              <a:ext uri="{FF2B5EF4-FFF2-40B4-BE49-F238E27FC236}">
                <a16:creationId xmlns:a16="http://schemas.microsoft.com/office/drawing/2014/main" xmlns="" id="{51AF6F45-16B0-C78D-A3EB-1D946169D063}"/>
              </a:ext>
            </a:extLst>
          </p:cNvPr>
          <p:cNvSpPr txBox="1"/>
          <p:nvPr/>
        </p:nvSpPr>
        <p:spPr>
          <a:xfrm>
            <a:off x="8123755" y="2009252"/>
            <a:ext cx="3710614" cy="283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 da balança comercial com nível historicamente elevado (US$ 103,1 bilhões);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 puxado pelas exportações do agronegócio (soja e milho) e da indústria extrativa (petróleo e minério de ferro);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Primeiro mês de 2024 manteve padrão de crescimento observado em 2023.</a:t>
            </a:r>
          </a:p>
        </p:txBody>
      </p:sp>
    </p:spTree>
    <p:extLst>
      <p:ext uri="{BB962C8B-B14F-4D97-AF65-F5344CB8AC3E}">
        <p14:creationId xmlns:p14="http://schemas.microsoft.com/office/powerpoint/2010/main" val="280202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ÍNDICE DE PREÇOS AO CONSUMIDOR AMPLO (IPCA)</a:t>
            </a:r>
          </a:p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VARIAÇÃO ACUMULADA EM 12 MESES, VALORES EM PERCENTUAL - JAN/23 A JAN/24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INFLAÇÃO EM LENTA DESACELERAÇÃO, SITUANDO-SE ABAIXO DO TETO DA META NOS ÚLTIMOS MESES DE 2023.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91140C2D-B741-3357-0FAE-610BD5201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212435"/>
              </p:ext>
            </p:extLst>
          </p:nvPr>
        </p:nvGraphicFramePr>
        <p:xfrm>
          <a:off x="557716" y="1672873"/>
          <a:ext cx="7255324" cy="416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IBGE, BACEN.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xmlns="" id="{AEFA4AF8-2637-27AE-9469-875D5002C1E9}"/>
              </a:ext>
            </a:extLst>
          </p:cNvPr>
          <p:cNvSpPr txBox="1"/>
          <p:nvPr/>
        </p:nvSpPr>
        <p:spPr>
          <a:xfrm>
            <a:off x="8117840" y="2009252"/>
            <a:ext cx="3822374" cy="314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 monetária foi bem sucedida no controle da inflação;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Valorização do Real perante o dólar contribuiu;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Expectativa de queda permanece em 2024, mas vai depender de comportamento de preços das commodities (cerais, carnes, petróleo e ferro).</a:t>
            </a:r>
          </a:p>
        </p:txBody>
      </p:sp>
    </p:spTree>
    <p:extLst>
      <p:ext uri="{BB962C8B-B14F-4D97-AF65-F5344CB8AC3E}">
        <p14:creationId xmlns:p14="http://schemas.microsoft.com/office/powerpoint/2010/main" val="307228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TAXA DE DESOCUPAÇÃO E VARIAÇÃO MASSA DE RENDIMENTOS DO TRABALHO ACUMULADA EM 12 MESES, VALORES EM % - 1°TRIM./21 A 4°TRIM./23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DESEMPREGO SEGUE EM LENTA QUEDA; RENDA DESACELERA, MAS MANTÊM CRESCIMENTO </a:t>
            </a:r>
            <a:r>
              <a:rPr lang="pt-BR" sz="1800" b="1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AINDA SIGNIFICATIVO.</a:t>
            </a:r>
            <a:endParaRPr lang="pt-BR" sz="1800" b="1" dirty="0">
              <a:solidFill>
                <a:srgbClr val="F3702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IBGE.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xmlns="" id="{AEFA4AF8-2637-27AE-9469-875D5002C1E9}"/>
              </a:ext>
            </a:extLst>
          </p:cNvPr>
          <p:cNvSpPr txBox="1"/>
          <p:nvPr/>
        </p:nvSpPr>
        <p:spPr>
          <a:xfrm>
            <a:off x="8197699" y="2086196"/>
            <a:ext cx="3449256" cy="268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Ocupação  se mantém acima dos 100 milhões, mas informalidade se mantém também elevada (39 milhões);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Benefícios sociais contribuem para elevar a informalidade e para estimular saída da força de trabalho (inatividade).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8C633A9F-3F4A-40CA-80FA-44E9E0186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115086"/>
              </p:ext>
            </p:extLst>
          </p:nvPr>
        </p:nvGraphicFramePr>
        <p:xfrm>
          <a:off x="612626" y="1603844"/>
          <a:ext cx="7333944" cy="423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851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230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ENDIVIDAMENTO DAS FAMÍLIAS COM O SISTEMA FINANCEIRO NACIONAL EM RELAÇÃO À RENDA ACUMULADA DOS ÚLTIMOS 12 MESES - DEZ/18 A NOV/23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ENDIVIDAMENTO CRESCE  E SE MANTÉM ELEVADO ATÉ NOVEMBRO DE 2023.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BACEN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xmlns="" id="{AEFA4AF8-2637-27AE-9469-875D5002C1E9}"/>
              </a:ext>
            </a:extLst>
          </p:cNvPr>
          <p:cNvSpPr txBox="1"/>
          <p:nvPr/>
        </p:nvSpPr>
        <p:spPr>
          <a:xfrm>
            <a:off x="8229600" y="2370619"/>
            <a:ext cx="3710614" cy="207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Queda discreta entre dezembro de 2022 e novembro de 2023, apesar do programa de redução do endividamento das famílias;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Endividamento elevado reduz demanda por bens e serviços.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5F981689-ACBA-E791-6D5D-4C6F9D2B2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029797"/>
              </p:ext>
            </p:extLst>
          </p:nvPr>
        </p:nvGraphicFramePr>
        <p:xfrm>
          <a:off x="612626" y="1603844"/>
          <a:ext cx="7230451" cy="423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662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TRAJETÓRIA DO RESULTADO PRIMÁRIO DO SETOR PÚBLICO</a:t>
            </a:r>
          </a:p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VALORES ACUMULADOS EM 12 MESES, EM % DO PIB - DEZ/2022 A DEZ/2023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RESULTADO PRIMÁRIO PIOROU AO LONGO DE 2023.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BACEN. Elaboração Ceplan.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3DA85AC4-8460-25FE-E891-542B3EAA4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928765"/>
              </p:ext>
            </p:extLst>
          </p:nvPr>
        </p:nvGraphicFramePr>
        <p:xfrm>
          <a:off x="612625" y="1603844"/>
          <a:ext cx="7233915" cy="410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9">
            <a:extLst>
              <a:ext uri="{FF2B5EF4-FFF2-40B4-BE49-F238E27FC236}">
                <a16:creationId xmlns:a16="http://schemas.microsoft.com/office/drawing/2014/main" xmlns="" id="{91F5DA3D-F752-6CD6-29AF-0DF197C7355F}"/>
              </a:ext>
            </a:extLst>
          </p:cNvPr>
          <p:cNvSpPr txBox="1"/>
          <p:nvPr/>
        </p:nvSpPr>
        <p:spPr>
          <a:xfrm>
            <a:off x="8229600" y="2163140"/>
            <a:ext cx="3710614" cy="253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Desafio de zerar déficit primário em 2024 dificilmente será atingido;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Arrecadação melhorou com a tributação de alguns nichos (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</a:t>
            </a:r>
            <a:r>
              <a:rPr 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shore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fundos exclusivos, </a:t>
            </a:r>
            <a:r>
              <a:rPr 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 esforço terá que vir do lado da contenção de gastos.</a:t>
            </a:r>
          </a:p>
        </p:txBody>
      </p:sp>
    </p:spTree>
    <p:extLst>
      <p:ext uri="{BB962C8B-B14F-4D97-AF65-F5344CB8AC3E}">
        <p14:creationId xmlns:p14="http://schemas.microsoft.com/office/powerpoint/2010/main" val="226821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EXPECTATIVAS DO MERCADO PARA 2024 (RELATÓRIO SEMANAL BACEN)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EXPECTATIVA  DE DISCRETA QUEDA NA INFLAÇÃO, PIB EM ALTA, DÓLAR MAIS VALORIZADO E SELIC CONSTANTE.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Relatório Focus Bacen. Elaboração Ceplan.</a:t>
            </a:r>
          </a:p>
        </p:txBody>
      </p:sp>
      <p:graphicFrame>
        <p:nvGraphicFramePr>
          <p:cNvPr id="5" name="Google Shape;210;p12">
            <a:extLst>
              <a:ext uri="{FF2B5EF4-FFF2-40B4-BE49-F238E27FC236}">
                <a16:creationId xmlns:a16="http://schemas.microsoft.com/office/drawing/2014/main" xmlns="" id="{9F5FEF98-6495-52F4-5A58-A4012901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331722"/>
              </p:ext>
            </p:extLst>
          </p:nvPr>
        </p:nvGraphicFramePr>
        <p:xfrm>
          <a:off x="659111" y="2668355"/>
          <a:ext cx="6101612" cy="18565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3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6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11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Variável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Posição atual (23/</a:t>
                      </a:r>
                      <a:r>
                        <a:rPr lang="pt-BR" sz="18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</a:t>
                      </a:r>
                      <a:r>
                        <a:rPr lang="pt-BR" sz="18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/24)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Posição anterior (26/</a:t>
                      </a:r>
                      <a:r>
                        <a:rPr lang="pt-BR" sz="18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r>
                        <a:rPr lang="pt-BR" sz="18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/24)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Referência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IPCA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3,80%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3,81%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Variação anual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PIB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1,75%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1,60%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Variação anual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Dólar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R$ 4,93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R$ 4,92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do ano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SELIC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9,00%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9,00%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do ano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Google Shape;213;p12">
            <a:extLst>
              <a:ext uri="{FF2B5EF4-FFF2-40B4-BE49-F238E27FC236}">
                <a16:creationId xmlns:a16="http://schemas.microsoft.com/office/drawing/2014/main" xmlns="" id="{F5F6C999-36B6-17D3-8E6A-4997EC0A6CA8}"/>
              </a:ext>
            </a:extLst>
          </p:cNvPr>
          <p:cNvSpPr/>
          <p:nvPr/>
        </p:nvSpPr>
        <p:spPr>
          <a:xfrm rot="-5400000">
            <a:off x="3288726" y="3701514"/>
            <a:ext cx="192956" cy="2164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3;p12">
            <a:extLst>
              <a:ext uri="{FF2B5EF4-FFF2-40B4-BE49-F238E27FC236}">
                <a16:creationId xmlns:a16="http://schemas.microsoft.com/office/drawing/2014/main" xmlns="" id="{033AABA6-FC8A-0102-E57B-21A7CEB88C61}"/>
              </a:ext>
            </a:extLst>
          </p:cNvPr>
          <p:cNvSpPr/>
          <p:nvPr/>
        </p:nvSpPr>
        <p:spPr>
          <a:xfrm rot="5400000">
            <a:off x="3300837" y="3399164"/>
            <a:ext cx="192956" cy="2164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3;p12">
            <a:extLst>
              <a:ext uri="{FF2B5EF4-FFF2-40B4-BE49-F238E27FC236}">
                <a16:creationId xmlns:a16="http://schemas.microsoft.com/office/drawing/2014/main" xmlns="" id="{CC3B74C7-C4C9-5982-3022-0EAB6A0BFF24}"/>
              </a:ext>
            </a:extLst>
          </p:cNvPr>
          <p:cNvSpPr/>
          <p:nvPr/>
        </p:nvSpPr>
        <p:spPr>
          <a:xfrm rot="5400000">
            <a:off x="3300836" y="3998096"/>
            <a:ext cx="192956" cy="2164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Igual a 14">
            <a:extLst>
              <a:ext uri="{FF2B5EF4-FFF2-40B4-BE49-F238E27FC236}">
                <a16:creationId xmlns:a16="http://schemas.microsoft.com/office/drawing/2014/main" xmlns="" id="{A234BD51-2C1F-6C8F-C37E-2DDDF8A3CB6B}"/>
              </a:ext>
            </a:extLst>
          </p:cNvPr>
          <p:cNvSpPr/>
          <p:nvPr/>
        </p:nvSpPr>
        <p:spPr>
          <a:xfrm>
            <a:off x="3314183" y="4263778"/>
            <a:ext cx="216476" cy="210564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6065838" cy="6858000"/>
          </a:xfrm>
          <a:prstGeom prst="rect">
            <a:avLst/>
          </a:prstGeom>
          <a:solidFill>
            <a:srgbClr val="EA690B"/>
          </a:solidFill>
          <a:ln>
            <a:solidFill>
              <a:srgbClr val="EA6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PERSPECTIVA MUNDIAL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65838" y="0"/>
            <a:ext cx="6126162" cy="6858000"/>
          </a:xfrm>
          <a:prstGeom prst="rect">
            <a:avLst/>
          </a:prstGeom>
          <a:solidFill>
            <a:srgbClr val="006991"/>
          </a:solidFill>
          <a:ln>
            <a:solidFill>
              <a:srgbClr val="006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 BRASIL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xmlns="" id="{4160D52C-B957-ECCA-4B8F-CECF9D532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292" y="1557902"/>
            <a:ext cx="3121254" cy="3121254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xmlns="" id="{F2557B69-875A-7376-BB02-B8630403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93" y="1557902"/>
            <a:ext cx="3121253" cy="3121253"/>
          </a:xfrm>
          <a:prstGeom prst="rect">
            <a:avLst/>
          </a:prstGeom>
        </p:spPr>
      </p:pic>
      <p:pic>
        <p:nvPicPr>
          <p:cNvPr id="2" name="Imagem 1" descr="Uma imagem contendo escuro, montanha, grande, luz&#10;&#10;Descrição gerada automaticamente">
            <a:extLst>
              <a:ext uri="{FF2B5EF4-FFF2-40B4-BE49-F238E27FC236}">
                <a16:creationId xmlns:a16="http://schemas.microsoft.com/office/drawing/2014/main" xmlns="" id="{81A7FDF3-127D-5D82-C3D9-8CF4D0F2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924799" y="3643769"/>
            <a:ext cx="591379" cy="591379"/>
          </a:xfrm>
          <a:prstGeom prst="rect">
            <a:avLst/>
          </a:prstGeom>
        </p:spPr>
      </p:pic>
      <p:pic>
        <p:nvPicPr>
          <p:cNvPr id="3" name="Imagem 2" descr="Uma imagem contendo escuro, montanha, grande, luz&#10;&#10;Descrição gerada automaticamente">
            <a:extLst>
              <a:ext uri="{FF2B5EF4-FFF2-40B4-BE49-F238E27FC236}">
                <a16:creationId xmlns:a16="http://schemas.microsoft.com/office/drawing/2014/main" xmlns="" id="{664419FD-8E59-F22C-7760-2F08F2BEA8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722942" y="3644712"/>
            <a:ext cx="591379" cy="5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449A6E-B98D-B6AB-1F56-FBF4E3DFB802}"/>
              </a:ext>
            </a:extLst>
          </p:cNvPr>
          <p:cNvSpPr txBox="1"/>
          <p:nvPr/>
        </p:nvSpPr>
        <p:spPr>
          <a:xfrm>
            <a:off x="557715" y="1019069"/>
            <a:ext cx="7388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PROJEÇÕES PARA O CRESCIMENTO DO PIB EM 2024</a:t>
            </a:r>
          </a:p>
          <a:p>
            <a:r>
              <a:rPr lang="pt-BR" sz="1200" dirty="0">
                <a:solidFill>
                  <a:srgbClr val="0069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Banco Mundial, FMI, CEPAL, FGV, Confederação Nacional da Indústria, Sec. de Planejamento Econômico e OCDE</a:t>
            </a:r>
            <a:endParaRPr lang="pt-BR" sz="1100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52;p44">
            <a:extLst>
              <a:ext uri="{FF2B5EF4-FFF2-40B4-BE49-F238E27FC236}">
                <a16:creationId xmlns:a16="http://schemas.microsoft.com/office/drawing/2014/main" xmlns="" id="{19CBB2F7-C86C-460C-5F65-F494C6B9F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xmlns="" id="{51F2A0D4-FE89-3CA3-FE27-A03001E93D1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PREVISÕES DE CRESCIMENTO PARA 2024 OSCILAM ENTRE 1,4% E 2,2%.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B382615-EFD4-6E22-D61E-60568A1A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77B60008-4235-997C-5543-D5730AFAD0A8}"/>
              </a:ext>
            </a:extLst>
          </p:cNvPr>
          <p:cNvSpPr/>
          <p:nvPr/>
        </p:nvSpPr>
        <p:spPr>
          <a:xfrm>
            <a:off x="612626" y="5835644"/>
            <a:ext cx="694970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Global Economic Prospects (World Bank); World Economic Outlook (IMF); Balance Preliminar de </a:t>
            </a:r>
            <a:r>
              <a:rPr lang="pt-BR" sz="1100" b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Economias de América Latina y </a:t>
            </a:r>
            <a:r>
              <a:rPr lang="pt-BR" sz="1100" b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Caribe 2023 (CEPAL); Boletim Macro (FGV); Economia Brasileira 2023-2024 (CNI); Balanço Macrofiscal de 2023 e perspectivas para 2024 (SPE); Economic Outlook (OECD). Elaboração Ceplan.</a:t>
            </a: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xmlns="" id="{AEFA4AF8-2637-27AE-9469-875D5002C1E9}"/>
              </a:ext>
            </a:extLst>
          </p:cNvPr>
          <p:cNvSpPr txBox="1"/>
          <p:nvPr/>
        </p:nvSpPr>
        <p:spPr>
          <a:xfrm>
            <a:off x="8123755" y="2317029"/>
            <a:ext cx="3710614" cy="222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 mais otimista (2,2%) é do Governo (SPE);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 de safra menor em 2024 devido à condições climáticas adversas;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Investimentos podem melhorar em 2024 a contribuição para o crescimento.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3F59847F-B8BF-3F08-4A0A-D6EEFA806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82052"/>
              </p:ext>
            </p:extLst>
          </p:nvPr>
        </p:nvGraphicFramePr>
        <p:xfrm>
          <a:off x="612625" y="1625600"/>
          <a:ext cx="6949709" cy="404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801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06;p3">
            <a:extLst>
              <a:ext uri="{FF2B5EF4-FFF2-40B4-BE49-F238E27FC236}">
                <a16:creationId xmlns:a16="http://schemas.microsoft.com/office/drawing/2014/main" xmlns="" id="{BBF5E06C-FDF2-5CA3-9086-CD17FCA9B9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9;p3">
            <a:extLst>
              <a:ext uri="{FF2B5EF4-FFF2-40B4-BE49-F238E27FC236}">
                <a16:creationId xmlns:a16="http://schemas.microsoft.com/office/drawing/2014/main" xmlns="" id="{F5878726-60A1-6962-FDF9-DE53BC2EF382}"/>
              </a:ext>
            </a:extLst>
          </p:cNvPr>
          <p:cNvSpPr/>
          <p:nvPr/>
        </p:nvSpPr>
        <p:spPr>
          <a:xfrm>
            <a:off x="612626" y="5835644"/>
            <a:ext cx="380491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BACEN. Elaboração </a:t>
            </a:r>
            <a:r>
              <a:rPr kumimoji="0" lang="pt-BR" sz="11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Ceplan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3F2A2C89-32CA-44EA-BED0-3B8FEDC3DAF9}"/>
              </a:ext>
            </a:extLst>
          </p:cNvPr>
          <p:cNvGraphicFramePr>
            <a:graphicFrameLocks/>
          </p:cNvGraphicFramePr>
          <p:nvPr/>
        </p:nvGraphicFramePr>
        <p:xfrm>
          <a:off x="587199" y="1701350"/>
          <a:ext cx="7294856" cy="413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9">
            <a:extLst>
              <a:ext uri="{FF2B5EF4-FFF2-40B4-BE49-F238E27FC236}">
                <a16:creationId xmlns:a16="http://schemas.microsoft.com/office/drawing/2014/main" xmlns="" id="{72ACDC5F-9635-27EB-F7D2-70CBAB879B81}"/>
              </a:ext>
            </a:extLst>
          </p:cNvPr>
          <p:cNvSpPr txBox="1"/>
          <p:nvPr/>
        </p:nvSpPr>
        <p:spPr>
          <a:xfrm>
            <a:off x="8046720" y="1432044"/>
            <a:ext cx="3961588" cy="4224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 anual de 2,2%, próximo ao do Brasil (2,4%, pelo IBC-BR);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ltimo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trimestre do ano em PE fez a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dif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erença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(outubro e dezembro com crescimento bem acima da média nacional);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Todos os setores, principalmente os serviços, contribuíram para o desempenho no fim do ano;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Produção industrial fechou o ano com variação positiva (1,9%), diferente de Brasil (-1%), Ceará (-4,9%) e Bahia (-0,3%).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Google Shape;107;p3">
            <a:extLst>
              <a:ext uri="{FF2B5EF4-FFF2-40B4-BE49-F238E27FC236}">
                <a16:creationId xmlns:a16="http://schemas.microsoft.com/office/drawing/2014/main" xmlns="" id="{52D2F02E-E549-2731-C248-A544050729DF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PERNAMBUCO: ATIVIDADE ECONÔMICA VINDO DE MOMENTO DE DINAMISMO (FINAL DE 2023)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EC27845-F271-A1FD-CA52-2D0BBE51908A}"/>
              </a:ext>
            </a:extLst>
          </p:cNvPr>
          <p:cNvSpPr txBox="1"/>
          <p:nvPr/>
        </p:nvSpPr>
        <p:spPr>
          <a:xfrm>
            <a:off x="557715" y="1019069"/>
            <a:ext cx="7388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PERNAMBUCO: </a:t>
            </a:r>
            <a:r>
              <a:rPr lang="pt-BR" sz="1600" dirty="0">
                <a:solidFill>
                  <a:srgbClr val="00628D"/>
                </a:solidFill>
                <a:latin typeface="Calibri"/>
                <a:ea typeface="Calibri"/>
                <a:cs typeface="Calibri"/>
                <a:sym typeface="Calibri"/>
              </a:rPr>
              <a:t>ÍNDICE DE ATIVIDADE ECONÔMICA (IBC-BR)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VARIAÇÃO MENSAL E ACUMULADA EM 12 MESES, VALORES EM % - DEZ/22 A DEZ/23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2899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06;p3">
            <a:extLst>
              <a:ext uri="{FF2B5EF4-FFF2-40B4-BE49-F238E27FC236}">
                <a16:creationId xmlns:a16="http://schemas.microsoft.com/office/drawing/2014/main" xmlns="" id="{BBF5E06C-FDF2-5CA3-9086-CD17FCA9B9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9;p3">
            <a:extLst>
              <a:ext uri="{FF2B5EF4-FFF2-40B4-BE49-F238E27FC236}">
                <a16:creationId xmlns:a16="http://schemas.microsoft.com/office/drawing/2014/main" xmlns="" id="{F5878726-60A1-6962-FDF9-DE53BC2EF382}"/>
              </a:ext>
            </a:extLst>
          </p:cNvPr>
          <p:cNvSpPr/>
          <p:nvPr/>
        </p:nvSpPr>
        <p:spPr>
          <a:xfrm>
            <a:off x="612627" y="5455021"/>
            <a:ext cx="380491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kumimoji="0" lang="pt-BR" sz="11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Caged</a:t>
            </a:r>
            <a:r>
              <a:rPr lang="pt-BR" sz="11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/MTE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Elaboração </a:t>
            </a:r>
            <a:r>
              <a:rPr kumimoji="0" lang="pt-BR" sz="11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Ceplan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3">
            <a:extLst>
              <a:ext uri="{FF2B5EF4-FFF2-40B4-BE49-F238E27FC236}">
                <a16:creationId xmlns:a16="http://schemas.microsoft.com/office/drawing/2014/main" xmlns="" id="{52D2F02E-E549-2731-C248-A544050729DF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PERNAMBUCO: TAXAS DE DESEMPREGO CADENTES, MAS AINDA MUITO ACIMA DA MÉDIA NACIONAL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EC27845-F271-A1FD-CA52-2D0BBE51908A}"/>
              </a:ext>
            </a:extLst>
          </p:cNvPr>
          <p:cNvSpPr txBox="1"/>
          <p:nvPr/>
        </p:nvSpPr>
        <p:spPr>
          <a:xfrm>
            <a:off x="557716" y="1323869"/>
            <a:ext cx="3975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BRASIL E PERNAMBUCO: </a:t>
            </a:r>
            <a:r>
              <a:rPr lang="pt-BR" sz="1600" dirty="0">
                <a:solidFill>
                  <a:srgbClr val="00628D"/>
                </a:solidFill>
                <a:latin typeface="Calibri"/>
                <a:ea typeface="Calibri"/>
                <a:cs typeface="Calibri"/>
                <a:sym typeface="Calibri"/>
              </a:rPr>
              <a:t>EMPREGO FORMAL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VALORES EM 1.000 - DEZ/22 A DEZ/23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E2B8BAA-C1F8-681F-4538-68D2667DB932}"/>
              </a:ext>
            </a:extLst>
          </p:cNvPr>
          <p:cNvSpPr txBox="1"/>
          <p:nvPr/>
        </p:nvSpPr>
        <p:spPr>
          <a:xfrm>
            <a:off x="9056913" y="2454030"/>
            <a:ext cx="3015343" cy="207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Saldos na geração de empregos mantêm-se positivos, mas menores do que em 2022;</a:t>
            </a:r>
          </a:p>
          <a:p>
            <a:pPr marL="174625" marR="0" lvl="0" indent="-174625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4"/>
              </a:buBlip>
              <a:tabLst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Variações de estoque positivas e acima do desempenho das economias nacional e estadual.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7A5FFE25-9704-A2A0-2290-ECEAE4832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83460"/>
              </p:ext>
            </p:extLst>
          </p:nvPr>
        </p:nvGraphicFramePr>
        <p:xfrm>
          <a:off x="4737583" y="2125996"/>
          <a:ext cx="4214397" cy="333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27B2BAD-686C-A697-AF1C-32DADF8D81F0}"/>
              </a:ext>
            </a:extLst>
          </p:cNvPr>
          <p:cNvSpPr txBox="1"/>
          <p:nvPr/>
        </p:nvSpPr>
        <p:spPr>
          <a:xfrm>
            <a:off x="4737583" y="1323869"/>
            <a:ext cx="4612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BRASIL E PERNAMBUCO: </a:t>
            </a:r>
            <a:r>
              <a:rPr lang="pt-BR" sz="1600" dirty="0">
                <a:solidFill>
                  <a:srgbClr val="00628D"/>
                </a:solidFill>
                <a:latin typeface="Calibri"/>
                <a:ea typeface="Calibri"/>
                <a:cs typeface="Calibri"/>
                <a:sym typeface="Calibri"/>
              </a:rPr>
              <a:t>TAXA DE DESOCUPAÇÃO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VALORES EM % - 1° AO 4° TRIMESTRES DE 2023</a:t>
            </a:r>
            <a:endParaRPr lang="pt-BR" dirty="0">
              <a:solidFill>
                <a:srgbClr val="0069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09;p3">
            <a:extLst>
              <a:ext uri="{FF2B5EF4-FFF2-40B4-BE49-F238E27FC236}">
                <a16:creationId xmlns:a16="http://schemas.microsoft.com/office/drawing/2014/main" xmlns="" id="{6F296744-0239-B29B-72D5-41D22ABEDDB0}"/>
              </a:ext>
            </a:extLst>
          </p:cNvPr>
          <p:cNvSpPr/>
          <p:nvPr/>
        </p:nvSpPr>
        <p:spPr>
          <a:xfrm>
            <a:off x="4737583" y="5455021"/>
            <a:ext cx="380491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PNAD </a:t>
            </a:r>
            <a:r>
              <a:rPr kumimoji="0" lang="pt-BR" sz="11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</a:t>
            </a:r>
            <a:r>
              <a:rPr lang="pt-BR" sz="1100" i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ínua</a:t>
            </a:r>
            <a:r>
              <a:rPr lang="pt-BR" sz="11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/IBGE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Elaboração </a:t>
            </a:r>
            <a:r>
              <a:rPr kumimoji="0" lang="pt-BR" sz="1100" b="0" i="1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Ceplan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18D8A025-2D66-160E-85B2-267D7922C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91102"/>
              </p:ext>
            </p:extLst>
          </p:nvPr>
        </p:nvGraphicFramePr>
        <p:xfrm>
          <a:off x="612627" y="2561504"/>
          <a:ext cx="3725695" cy="2416896"/>
        </p:xfrm>
        <a:graphic>
          <a:graphicData uri="http://schemas.openxmlformats.org/drawingml/2006/table">
            <a:tbl>
              <a:tblPr/>
              <a:tblGrid>
                <a:gridCol w="1108621">
                  <a:extLst>
                    <a:ext uri="{9D8B030D-6E8A-4147-A177-3AD203B41FA5}">
                      <a16:colId xmlns:a16="http://schemas.microsoft.com/office/drawing/2014/main" xmlns="" val="810708794"/>
                    </a:ext>
                  </a:extLst>
                </a:gridCol>
                <a:gridCol w="872358">
                  <a:extLst>
                    <a:ext uri="{9D8B030D-6E8A-4147-A177-3AD203B41FA5}">
                      <a16:colId xmlns:a16="http://schemas.microsoft.com/office/drawing/2014/main" xmlns="" val="354194130"/>
                    </a:ext>
                  </a:extLst>
                </a:gridCol>
                <a:gridCol w="872358">
                  <a:extLst>
                    <a:ext uri="{9D8B030D-6E8A-4147-A177-3AD203B41FA5}">
                      <a16:colId xmlns:a16="http://schemas.microsoft.com/office/drawing/2014/main" xmlns="" val="3646694689"/>
                    </a:ext>
                  </a:extLst>
                </a:gridCol>
                <a:gridCol w="872358">
                  <a:extLst>
                    <a:ext uri="{9D8B030D-6E8A-4147-A177-3AD203B41FA5}">
                      <a16:colId xmlns:a16="http://schemas.microsoft.com/office/drawing/2014/main" xmlns="" val="554523880"/>
                    </a:ext>
                  </a:extLst>
                </a:gridCol>
              </a:tblGrid>
              <a:tr h="6042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 territorial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971365"/>
                  </a:ext>
                </a:extLst>
              </a:tr>
              <a:tr h="3021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 (Admissão - Demissão)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7312664"/>
                  </a:ext>
                </a:extLst>
              </a:tr>
              <a:tr h="302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-26,31%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8421917"/>
                  </a:ext>
                </a:extLst>
              </a:tr>
              <a:tr h="302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-18,43%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624489"/>
                  </a:ext>
                </a:extLst>
              </a:tr>
              <a:tr h="3021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Estoque em Dezembro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4425844"/>
                  </a:ext>
                </a:extLst>
              </a:tr>
              <a:tr h="302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697068"/>
                  </a:ext>
                </a:extLst>
              </a:tr>
              <a:tr h="302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4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34960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4B24D7B-D3E0-1DF4-B65D-8F39E339F29F}"/>
              </a:ext>
            </a:extLst>
          </p:cNvPr>
          <p:cNvSpPr txBox="1"/>
          <p:nvPr/>
        </p:nvSpPr>
        <p:spPr>
          <a:xfrm>
            <a:off x="216799" y="88491"/>
            <a:ext cx="11060801" cy="1199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endParaRPr lang="en-US" sz="2000" b="1" kern="1200" dirty="0">
              <a:solidFill>
                <a:srgbClr val="7F7F7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CaixaDeTexto 9">
            <a:extLst>
              <a:ext uri="{FF2B5EF4-FFF2-40B4-BE49-F238E27FC236}">
                <a16:creationId xmlns:a16="http://schemas.microsoft.com/office/drawing/2014/main" xmlns="" id="{9D39597F-CE02-02A1-185F-E33069039655}"/>
              </a:ext>
            </a:extLst>
          </p:cNvPr>
          <p:cNvSpPr txBox="1"/>
          <p:nvPr/>
        </p:nvSpPr>
        <p:spPr>
          <a:xfrm>
            <a:off x="3688081" y="909663"/>
            <a:ext cx="8252134" cy="545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da economia  em 2023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foi melhor do que o esperado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devido a vários fatores, mas sobretudo à performance do  agronegócio.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Comércio (+0,6%)  e serviços (+3,8%), apresentaram, respectivamente, crescimento fraco e moderado.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monetária foi bem sucedida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reduzir a inflação ajudada por uma discreta valorização do Real;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2024 desempenho da agropecuária  deverá ser inferior ao observado em 2023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devido a condições climáticas mais adversas. Setor externo não deverá ter o excelente  desempenho observado em 2023 que foi puxado pelas exportações da agropecuária;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da indústria extrativa 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(aumento do preço do ferro e da produção de  petróleo) ajudaram a economia em 2023. Conflitos internacionais e desempenho da economia mundial,, sobretudo a da China,  geram incertezas com relação ao desempenho do setor em 2024;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impacto dos benefícios sociais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também poderá ser menor  devido à revisão do Cadastro Único , de um lado, mas, de outro, há o impacto positivo da indexação sobre os benefícios da previdência e da prestação continuada.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4A44A70-71AF-64A1-5CCE-A7B358206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6" y="794677"/>
            <a:ext cx="1857375" cy="17430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AA8415D-9C6B-A3C8-7FF1-56F97CCEB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501" y="4544381"/>
            <a:ext cx="1847850" cy="1743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97D4648-4EB5-C474-8A33-161A4E8DE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76" y="2745729"/>
            <a:ext cx="1695450" cy="1590675"/>
          </a:xfrm>
          <a:prstGeom prst="rect">
            <a:avLst/>
          </a:prstGeom>
        </p:spPr>
      </p:pic>
      <p:sp>
        <p:nvSpPr>
          <p:cNvPr id="7" name="Google Shape;107;p3">
            <a:extLst>
              <a:ext uri="{FF2B5EF4-FFF2-40B4-BE49-F238E27FC236}">
                <a16:creationId xmlns:a16="http://schemas.microsoft.com/office/drawing/2014/main" xmlns="" id="{9E1CF3F3-0D8F-761D-760B-708A4AAB1F57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SÍNTESE E PERSPECTIVAS</a:t>
            </a:r>
          </a:p>
        </p:txBody>
      </p:sp>
      <p:pic>
        <p:nvPicPr>
          <p:cNvPr id="10" name="Google Shape;252;p44">
            <a:extLst>
              <a:ext uri="{FF2B5EF4-FFF2-40B4-BE49-F238E27FC236}">
                <a16:creationId xmlns:a16="http://schemas.microsoft.com/office/drawing/2014/main" xmlns="" id="{70693CB7-8F98-E62A-1429-99B9A62B805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6D521917-C143-F993-0BB3-FB6D18F7C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26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9">
            <a:extLst>
              <a:ext uri="{FF2B5EF4-FFF2-40B4-BE49-F238E27FC236}">
                <a16:creationId xmlns:a16="http://schemas.microsoft.com/office/drawing/2014/main" xmlns="" id="{577E396F-E7F5-6D45-A7A7-A29B4E4EBB32}"/>
              </a:ext>
            </a:extLst>
          </p:cNvPr>
          <p:cNvSpPr txBox="1"/>
          <p:nvPr/>
        </p:nvSpPr>
        <p:spPr>
          <a:xfrm>
            <a:off x="4959830" y="1825451"/>
            <a:ext cx="6764272" cy="313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o desempenho do mercado de trabalho for igual ou melhor do que em 2023,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contribuição pela ótica da renda pode ser expressiva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do investimento deverá ser melhor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que em 2023 devido a juros menores,  ao PAC, a MCMV e a um conjunto de incentivos à reindustrialização do país;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suma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expectativa do mercado é de um crescimento de 1,6% em 2024. Expectativa do Governo (SPE/MF) é melhor (2,2%), mas no momento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previsão é de um crescimento menor do que aquele observado em 2023;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9FD2A9A-615A-8549-7309-892A4980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24" y="3739388"/>
            <a:ext cx="2870561" cy="1910228"/>
          </a:xfrm>
          <a:prstGeom prst="rect">
            <a:avLst/>
          </a:prstGeom>
        </p:spPr>
      </p:pic>
      <p:sp>
        <p:nvSpPr>
          <p:cNvPr id="2" name="Google Shape;107;p3">
            <a:extLst>
              <a:ext uri="{FF2B5EF4-FFF2-40B4-BE49-F238E27FC236}">
                <a16:creationId xmlns:a16="http://schemas.microsoft.com/office/drawing/2014/main" xmlns="" id="{2796837A-AA15-B776-CABA-6FFCD94F0F7F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SÍNTESE E PERSPECTIVAS</a:t>
            </a:r>
          </a:p>
        </p:txBody>
      </p:sp>
      <p:pic>
        <p:nvPicPr>
          <p:cNvPr id="3" name="Google Shape;252;p44">
            <a:extLst>
              <a:ext uri="{FF2B5EF4-FFF2-40B4-BE49-F238E27FC236}">
                <a16:creationId xmlns:a16="http://schemas.microsoft.com/office/drawing/2014/main" xmlns="" id="{066EE3F7-113E-DB60-9159-2F9D05C212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36BE627C-4404-2D66-EEC7-900D5896D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icitações para obras públicas">
            <a:extLst>
              <a:ext uri="{FF2B5EF4-FFF2-40B4-BE49-F238E27FC236}">
                <a16:creationId xmlns:a16="http://schemas.microsoft.com/office/drawing/2014/main" xmlns="" id="{D5803C84-6A2B-0FE1-D726-4F900E0B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9" y="1594972"/>
            <a:ext cx="2910824" cy="19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9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73;p25">
            <a:extLst>
              <a:ext uri="{FF2B5EF4-FFF2-40B4-BE49-F238E27FC236}">
                <a16:creationId xmlns:a16="http://schemas.microsoft.com/office/drawing/2014/main" xmlns="" id="{718ADDF8-659E-04BF-F158-0FADD7ADCF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816" t="21982" r="9550" b="3265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76;p25">
            <a:extLst>
              <a:ext uri="{FF2B5EF4-FFF2-40B4-BE49-F238E27FC236}">
                <a16:creationId xmlns:a16="http://schemas.microsoft.com/office/drawing/2014/main" xmlns="" id="{36517F24-FC14-DA2A-013E-7FB06C962A09}"/>
              </a:ext>
            </a:extLst>
          </p:cNvPr>
          <p:cNvSpPr txBox="1"/>
          <p:nvPr/>
        </p:nvSpPr>
        <p:spPr>
          <a:xfrm>
            <a:off x="2795897" y="4323930"/>
            <a:ext cx="3430730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dirty="0" err="1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CeplanConsultoria</a:t>
            </a:r>
            <a:endParaRPr sz="11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dirty="0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pt-BR" sz="1100" b="1" i="0" u="none" strike="noStrike" cap="none" dirty="0" err="1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ceplanconsultoria</a:t>
            </a:r>
            <a:endParaRPr sz="11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dirty="0" err="1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CeplanConsultoria</a:t>
            </a:r>
            <a:endParaRPr sz="11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dirty="0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1100" b="1" i="0" u="none" strike="noStrike" cap="none" dirty="0" err="1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ceplan</a:t>
            </a:r>
            <a:r>
              <a:rPr lang="pt-BR" sz="1100" b="1" i="0" u="none" strike="noStrike" cap="none" dirty="0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-consultoria-</a:t>
            </a:r>
            <a:r>
              <a:rPr lang="pt-BR" sz="1100" b="1" i="0" u="none" strike="noStrike" cap="none" dirty="0" err="1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econ</a:t>
            </a:r>
            <a:r>
              <a:rPr lang="pt-BR" sz="1100" b="1" i="0" u="none" strike="noStrike" cap="none" dirty="0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-mica-e-planejamento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 dirty="0">
              <a:solidFill>
                <a:srgbClr val="0562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dirty="0">
                <a:solidFill>
                  <a:srgbClr val="05627D"/>
                </a:solidFill>
                <a:latin typeface="Arial"/>
                <a:ea typeface="Arial"/>
                <a:cs typeface="Arial"/>
                <a:sym typeface="Arial"/>
              </a:rPr>
              <a:t>@CEPLAN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377;p25">
            <a:extLst>
              <a:ext uri="{FF2B5EF4-FFF2-40B4-BE49-F238E27FC236}">
                <a16:creationId xmlns:a16="http://schemas.microsoft.com/office/drawing/2014/main" xmlns="" id="{683B446E-29F5-1BD8-0F21-1F3F88D96B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2252" y="547875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78;p25">
            <a:extLst>
              <a:ext uri="{FF2B5EF4-FFF2-40B4-BE49-F238E27FC236}">
                <a16:creationId xmlns:a16="http://schemas.microsoft.com/office/drawing/2014/main" xmlns="" id="{B871EF8B-6E5D-0973-D3FC-3EDF92ED4D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5513" y="592850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9;p25">
            <a:extLst>
              <a:ext uri="{FF2B5EF4-FFF2-40B4-BE49-F238E27FC236}">
                <a16:creationId xmlns:a16="http://schemas.microsoft.com/office/drawing/2014/main" xmlns="" id="{B5DDA1FE-8552-B644-A0FC-F8AD04073A6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5263" y="510905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0;p25">
            <a:extLst>
              <a:ext uri="{FF2B5EF4-FFF2-40B4-BE49-F238E27FC236}">
                <a16:creationId xmlns:a16="http://schemas.microsoft.com/office/drawing/2014/main" xmlns="" id="{8C87E444-14BC-131A-A679-3FCDF14EE63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7464" y="470185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1;p25">
            <a:extLst>
              <a:ext uri="{FF2B5EF4-FFF2-40B4-BE49-F238E27FC236}">
                <a16:creationId xmlns:a16="http://schemas.microsoft.com/office/drawing/2014/main" xmlns="" id="{93A25A59-D29F-095D-7D17-51A554C9C3D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7464" y="42521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83;p25">
            <a:extLst>
              <a:ext uri="{FF2B5EF4-FFF2-40B4-BE49-F238E27FC236}">
                <a16:creationId xmlns:a16="http://schemas.microsoft.com/office/drawing/2014/main" xmlns="" id="{73D3F678-62EA-6501-C4BD-969AB943D9B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0573" y="1351328"/>
            <a:ext cx="2740839" cy="1400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025A2BA-CF74-22CF-3FCE-63AA86F58C21}"/>
              </a:ext>
            </a:extLst>
          </p:cNvPr>
          <p:cNvSpPr/>
          <p:nvPr/>
        </p:nvSpPr>
        <p:spPr>
          <a:xfrm>
            <a:off x="6073260" y="4279900"/>
            <a:ext cx="6118740" cy="2578100"/>
          </a:xfrm>
          <a:prstGeom prst="rect">
            <a:avLst/>
          </a:prstGeom>
          <a:solidFill>
            <a:srgbClr val="F37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382;p25">
            <a:extLst>
              <a:ext uri="{FF2B5EF4-FFF2-40B4-BE49-F238E27FC236}">
                <a16:creationId xmlns:a16="http://schemas.microsoft.com/office/drawing/2014/main" xmlns="" id="{5B40998A-20C4-2DEA-79A9-69A46065F229}"/>
              </a:ext>
            </a:extLst>
          </p:cNvPr>
          <p:cNvSpPr txBox="1"/>
          <p:nvPr/>
        </p:nvSpPr>
        <p:spPr>
          <a:xfrm>
            <a:off x="6220993" y="4352959"/>
            <a:ext cx="3733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Rua João Ramos, 50, Sala 409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Graças. Recife PE – CEP 52011-080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</a:t>
            </a: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(81) 3414.8181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ceplan@ceplanconsult.com.br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www.ceplanconsult.com.br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riângulo Retângulo 12">
            <a:extLst>
              <a:ext uri="{FF2B5EF4-FFF2-40B4-BE49-F238E27FC236}">
                <a16:creationId xmlns:a16="http://schemas.microsoft.com/office/drawing/2014/main" xmlns="" id="{71BCE2D0-92CE-ED29-C1E0-54C183DC4F94}"/>
              </a:ext>
            </a:extLst>
          </p:cNvPr>
          <p:cNvSpPr/>
          <p:nvPr/>
        </p:nvSpPr>
        <p:spPr>
          <a:xfrm flipH="1">
            <a:off x="9623685" y="4279899"/>
            <a:ext cx="2568314" cy="25781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29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9050" y="-19050"/>
            <a:ext cx="12211050" cy="6877050"/>
          </a:xfrm>
          <a:prstGeom prst="rect">
            <a:avLst/>
          </a:prstGeom>
          <a:solidFill>
            <a:srgbClr val="EA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endParaRPr lang="pt-BR" sz="2400" b="1" dirty="0">
              <a:solidFill>
                <a:srgbClr val="00699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PERSPECTIVA MUNDIAL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xmlns="" id="{74DCC21D-092E-E186-CE7E-B9EC8A76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59" y="1378858"/>
            <a:ext cx="3389082" cy="33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D630601-3A14-DA8D-025E-4927F495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  <p:pic>
        <p:nvPicPr>
          <p:cNvPr id="5" name="Google Shape;252;p44">
            <a:extLst>
              <a:ext uri="{FF2B5EF4-FFF2-40B4-BE49-F238E27FC236}">
                <a16:creationId xmlns:a16="http://schemas.microsoft.com/office/drawing/2014/main" xmlns="" id="{13766F95-2035-C7FF-6091-F995DC01D5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9471FA92-5979-377C-0ECE-81037CBEB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p3">
            <a:extLst>
              <a:ext uri="{FF2B5EF4-FFF2-40B4-BE49-F238E27FC236}">
                <a16:creationId xmlns:a16="http://schemas.microsoft.com/office/drawing/2014/main" xmlns="" id="{E2EB70D7-C3A2-517D-E928-1F1503B594A0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i="0" u="none" strike="noStrike" cap="none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PARTICIPAÇÃO DAS MAIORES ECONOMIAS EM 2023</a:t>
            </a:r>
            <a:endParaRPr lang="pt-BR" sz="1800" b="0" i="0" u="none" strike="noStrike" cap="none" dirty="0">
              <a:solidFill>
                <a:srgbClr val="F37022"/>
              </a:solidFill>
              <a:sym typeface="Arial"/>
            </a:endParaRPr>
          </a:p>
        </p:txBody>
      </p:sp>
      <p:sp>
        <p:nvSpPr>
          <p:cNvPr id="8" name="Google Shape;109;p3">
            <a:extLst>
              <a:ext uri="{FF2B5EF4-FFF2-40B4-BE49-F238E27FC236}">
                <a16:creationId xmlns:a16="http://schemas.microsoft.com/office/drawing/2014/main" xmlns="" id="{ED33E552-8034-3A44-8C14-82CF4592DAC5}"/>
              </a:ext>
            </a:extLst>
          </p:cNvPr>
          <p:cNvSpPr txBox="1"/>
          <p:nvPr/>
        </p:nvSpPr>
        <p:spPr>
          <a:xfrm>
            <a:off x="628836" y="6251681"/>
            <a:ext cx="836107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Fonte: FMI.</a:t>
            </a:r>
            <a:endParaRPr lang="pt-BR" sz="1100" b="0" u="none" strike="noStrike" cap="non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06070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xmlns="" id="{E2877302-AF91-23C3-A5F0-775D2430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"/>
          <a:stretch/>
        </p:blipFill>
        <p:spPr>
          <a:xfrm>
            <a:off x="3578551" y="733425"/>
            <a:ext cx="4661209" cy="5735193"/>
          </a:xfrm>
          <a:prstGeom prst="rect">
            <a:avLst/>
          </a:prstGeom>
        </p:spPr>
      </p:pic>
      <p:pic>
        <p:nvPicPr>
          <p:cNvPr id="5" name="Google Shape;252;p44">
            <a:extLst>
              <a:ext uri="{FF2B5EF4-FFF2-40B4-BE49-F238E27FC236}">
                <a16:creationId xmlns:a16="http://schemas.microsoft.com/office/drawing/2014/main" xmlns="" id="{B4B4631B-793A-BD64-B91B-AB69C5F9AD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BE4E934A-2485-379E-BFF8-761D2B2CE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p3">
            <a:extLst>
              <a:ext uri="{FF2B5EF4-FFF2-40B4-BE49-F238E27FC236}">
                <a16:creationId xmlns:a16="http://schemas.microsoft.com/office/drawing/2014/main" xmlns="" id="{8064AE86-1827-2668-9A22-A9897752BA08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i="0" u="none" strike="noStrike" cap="none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PARTICIPAÇÃO DAS MAIORES ECONOMIAS EM 2050</a:t>
            </a:r>
            <a:endParaRPr lang="pt-BR" sz="1800" b="0" i="0" u="none" strike="noStrike" cap="none" dirty="0">
              <a:solidFill>
                <a:srgbClr val="F37022"/>
              </a:solidFill>
              <a:sym typeface="Arial"/>
            </a:endParaRPr>
          </a:p>
        </p:txBody>
      </p:sp>
      <p:sp>
        <p:nvSpPr>
          <p:cNvPr id="8" name="Google Shape;109;p3">
            <a:extLst>
              <a:ext uri="{FF2B5EF4-FFF2-40B4-BE49-F238E27FC236}">
                <a16:creationId xmlns:a16="http://schemas.microsoft.com/office/drawing/2014/main" xmlns="" id="{F34DC425-3537-CBBE-4B5B-D3DBBAB85641}"/>
              </a:ext>
            </a:extLst>
          </p:cNvPr>
          <p:cNvSpPr txBox="1"/>
          <p:nvPr/>
        </p:nvSpPr>
        <p:spPr>
          <a:xfrm>
            <a:off x="628836" y="6251681"/>
            <a:ext cx="836107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Fonte: Goldman Sachs.</a:t>
            </a:r>
            <a:endParaRPr lang="pt-BR" sz="1100" b="0" u="none" strike="noStrike" cap="non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42561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EC448BDC-4A12-B7E0-AEC0-879FA1BF2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072295"/>
              </p:ext>
            </p:extLst>
          </p:nvPr>
        </p:nvGraphicFramePr>
        <p:xfrm>
          <a:off x="612627" y="1022635"/>
          <a:ext cx="7647453" cy="476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oogle Shape;252;p44">
            <a:extLst>
              <a:ext uri="{FF2B5EF4-FFF2-40B4-BE49-F238E27FC236}">
                <a16:creationId xmlns:a16="http://schemas.microsoft.com/office/drawing/2014/main" xmlns="" id="{1895C608-3F18-A8D2-9407-278957372E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AA01BC88-F43F-BECE-8713-0FB0D59B4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p3">
            <a:extLst>
              <a:ext uri="{FF2B5EF4-FFF2-40B4-BE49-F238E27FC236}">
                <a16:creationId xmlns:a16="http://schemas.microsoft.com/office/drawing/2014/main" xmlns="" id="{6A36B470-E523-D7AA-58F5-1341015170B7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i="0" u="none" strike="noStrike" cap="none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TAXAS DE CRESCIMENTO - GRANDES BLOCOS - 2020 A 2025</a:t>
            </a:r>
            <a:endParaRPr lang="pt-BR" sz="1800" b="0" i="0" u="none" strike="noStrike" cap="none" dirty="0">
              <a:solidFill>
                <a:srgbClr val="F37022"/>
              </a:solidFill>
              <a:sym typeface="Arial"/>
            </a:endParaRPr>
          </a:p>
        </p:txBody>
      </p:sp>
      <p:sp>
        <p:nvSpPr>
          <p:cNvPr id="8" name="Google Shape;109;p3">
            <a:extLst>
              <a:ext uri="{FF2B5EF4-FFF2-40B4-BE49-F238E27FC236}">
                <a16:creationId xmlns:a16="http://schemas.microsoft.com/office/drawing/2014/main" xmlns="" id="{F8C5DEC5-24B1-E79B-C9DC-5036B921B02B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Banco Mundial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Elaboração Ceplan. Nota: e = estimativa; f = previsão.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9">
            <a:extLst>
              <a:ext uri="{FF2B5EF4-FFF2-40B4-BE49-F238E27FC236}">
                <a16:creationId xmlns:a16="http://schemas.microsoft.com/office/drawing/2014/main" xmlns="" id="{DA9EB567-2BAB-AF3C-F689-025C059850D5}"/>
              </a:ext>
            </a:extLst>
          </p:cNvPr>
          <p:cNvSpPr txBox="1"/>
          <p:nvPr/>
        </p:nvSpPr>
        <p:spPr>
          <a:xfrm>
            <a:off x="8646164" y="2547591"/>
            <a:ext cx="3183038" cy="145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Expectativa de taxas moderadas de crescimento;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Mudança na dinâmica de crescimento dos emergentes.</a:t>
            </a:r>
          </a:p>
        </p:txBody>
      </p:sp>
    </p:spTree>
    <p:extLst>
      <p:ext uri="{BB962C8B-B14F-4D97-AF65-F5344CB8AC3E}">
        <p14:creationId xmlns:p14="http://schemas.microsoft.com/office/powerpoint/2010/main" val="426418997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2;p44">
            <a:extLst>
              <a:ext uri="{FF2B5EF4-FFF2-40B4-BE49-F238E27FC236}">
                <a16:creationId xmlns:a16="http://schemas.microsoft.com/office/drawing/2014/main" xmlns="" id="{48E5D405-7EED-1C58-B372-178741D8A9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43FA8BED-C628-AE76-A5D5-FF59299A3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p3">
            <a:extLst>
              <a:ext uri="{FF2B5EF4-FFF2-40B4-BE49-F238E27FC236}">
                <a16:creationId xmlns:a16="http://schemas.microsoft.com/office/drawing/2014/main" xmlns="" id="{3729DBC9-330D-B4D9-D442-3EE49D1F83A4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i="0" u="none" strike="noStrike" cap="none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TAXAS DE CRESCIMENTO - REGIÕES E PAÍSES - 2020 A 2025</a:t>
            </a:r>
            <a:endParaRPr lang="pt-BR" sz="1800" b="0" i="0" u="none" strike="noStrike" cap="none" dirty="0">
              <a:solidFill>
                <a:srgbClr val="F37022"/>
              </a:solidFill>
              <a:sym typeface="Arial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64E9E420-4E72-2D9E-A3B2-705BDFA39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67893"/>
              </p:ext>
            </p:extLst>
          </p:nvPr>
        </p:nvGraphicFramePr>
        <p:xfrm>
          <a:off x="612627" y="1022635"/>
          <a:ext cx="7667774" cy="476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Google Shape;109;p3">
            <a:extLst>
              <a:ext uri="{FF2B5EF4-FFF2-40B4-BE49-F238E27FC236}">
                <a16:creationId xmlns:a16="http://schemas.microsoft.com/office/drawing/2014/main" xmlns="" id="{4B5C57C5-B147-0017-148E-779D659ADA6A}"/>
              </a:ext>
            </a:extLst>
          </p:cNvPr>
          <p:cNvSpPr/>
          <p:nvPr/>
        </p:nvSpPr>
        <p:spPr>
          <a:xfrm>
            <a:off x="612626" y="5835644"/>
            <a:ext cx="61480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Banco Mundial</a:t>
            </a:r>
            <a:r>
              <a:rPr lang="pt-BR" sz="1100" b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Elaboração Ceplan. Nota: e = estimativa; f = previsão.</a:t>
            </a:r>
            <a:endParaRPr lang="pt-BR"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xmlns="" id="{0DD62629-7148-F331-3B7F-93C91FE4AE2F}"/>
              </a:ext>
            </a:extLst>
          </p:cNvPr>
          <p:cNvSpPr txBox="1"/>
          <p:nvPr/>
        </p:nvSpPr>
        <p:spPr>
          <a:xfrm>
            <a:off x="8651331" y="2317029"/>
            <a:ext cx="3183038" cy="222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Índia vem assumindo maior dinamismo;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 com crescimento mais modesto;</a:t>
            </a:r>
          </a:p>
          <a:p>
            <a:pPr marL="174625" indent="-174625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Desenvolvidos retomam crescimento a partir de 2025.</a:t>
            </a:r>
          </a:p>
        </p:txBody>
      </p:sp>
    </p:spTree>
    <p:extLst>
      <p:ext uri="{BB962C8B-B14F-4D97-AF65-F5344CB8AC3E}">
        <p14:creationId xmlns:p14="http://schemas.microsoft.com/office/powerpoint/2010/main" val="16579789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2;p44">
            <a:extLst>
              <a:ext uri="{FF2B5EF4-FFF2-40B4-BE49-F238E27FC236}">
                <a16:creationId xmlns:a16="http://schemas.microsoft.com/office/drawing/2014/main" xmlns="" id="{A0441316-DB5D-972D-FC2D-D175B70F5E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A1FFF80A-0648-6E65-DD94-E1753457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p3">
            <a:extLst>
              <a:ext uri="{FF2B5EF4-FFF2-40B4-BE49-F238E27FC236}">
                <a16:creationId xmlns:a16="http://schemas.microsoft.com/office/drawing/2014/main" xmlns="" id="{622E4110-47D9-8860-CACE-29E116B0C99C}"/>
              </a:ext>
            </a:extLst>
          </p:cNvPr>
          <p:cNvSpPr txBox="1"/>
          <p:nvPr/>
        </p:nvSpPr>
        <p:spPr>
          <a:xfrm>
            <a:off x="557716" y="344748"/>
            <a:ext cx="112766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>
                <a:solidFill>
                  <a:srgbClr val="F37022"/>
                </a:solidFill>
                <a:latin typeface="Calibri"/>
                <a:cs typeface="Calibri"/>
                <a:sym typeface="Calibri"/>
              </a:rPr>
              <a:t>FATORES DE IMPACTO NA DINÂMICA DA ECONOMIA MUNDIAL</a:t>
            </a:r>
            <a:endParaRPr lang="pt-BR" sz="1800" b="0" i="0" u="none" strike="noStrike" cap="none" dirty="0">
              <a:solidFill>
                <a:srgbClr val="F37022"/>
              </a:solidFill>
              <a:sym typeface="Arial"/>
            </a:endParaRP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xmlns="" id="{94B12A2C-7506-6947-3A07-8146089AD0BF}"/>
              </a:ext>
            </a:extLst>
          </p:cNvPr>
          <p:cNvSpPr txBox="1"/>
          <p:nvPr/>
        </p:nvSpPr>
        <p:spPr>
          <a:xfrm>
            <a:off x="557716" y="1034050"/>
            <a:ext cx="6584764" cy="483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 dos processos inflacionários;</a:t>
            </a:r>
          </a:p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Reorganização das cadeias de suprimentos, com redução de dependências da Ásia (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nearshoring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friendshoring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Liderança em IA, com vantagem significativa dos USA através da produção de chips e semicondutores;</a:t>
            </a:r>
          </a:p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marR="0" lvl="0" indent="-263525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5"/>
              </a:buBlip>
              <a:tabLst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Tensões Geopolíticas – Ucrânia, Mar Vermelho, Instabilidade no Oriente Médio, Gaza…</a:t>
            </a:r>
          </a:p>
        </p:txBody>
      </p:sp>
      <p:pic>
        <p:nvPicPr>
          <p:cNvPr id="1028" name="Picture 4" descr="Vista aérea do navio de carga e contêiner de carga no porto">
            <a:extLst>
              <a:ext uri="{FF2B5EF4-FFF2-40B4-BE49-F238E27FC236}">
                <a16:creationId xmlns:a16="http://schemas.microsoft.com/office/drawing/2014/main" xmlns="" id="{FA9B8907-7FFD-6564-A647-B159020F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2" y="689166"/>
            <a:ext cx="2686685" cy="17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Uma imagem contendo eletrônico, circuito">
            <a:extLst>
              <a:ext uri="{FF2B5EF4-FFF2-40B4-BE49-F238E27FC236}">
                <a16:creationId xmlns:a16="http://schemas.microsoft.com/office/drawing/2014/main" xmlns="" id="{93F09427-4809-4DBA-D545-F969D0D3C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6056" y="2576768"/>
            <a:ext cx="2617207" cy="1495608"/>
          </a:xfrm>
          <a:prstGeom prst="rect">
            <a:avLst/>
          </a:prstGeom>
        </p:spPr>
      </p:pic>
      <p:pic>
        <p:nvPicPr>
          <p:cNvPr id="1030" name="Picture 6" descr="Um soldado à beira de um penhasco">
            <a:extLst>
              <a:ext uri="{FF2B5EF4-FFF2-40B4-BE49-F238E27FC236}">
                <a16:creationId xmlns:a16="http://schemas.microsoft.com/office/drawing/2014/main" xmlns="" id="{85616392-6C4A-CA01-8C74-1C7A5CCC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1" y="4156193"/>
            <a:ext cx="2686685" cy="17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2903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7;p3">
            <a:extLst>
              <a:ext uri="{FF2B5EF4-FFF2-40B4-BE49-F238E27FC236}">
                <a16:creationId xmlns:a16="http://schemas.microsoft.com/office/drawing/2014/main" xmlns="" id="{D8037EA2-FD40-E99D-3C90-7479E66E30B3}"/>
              </a:ext>
            </a:extLst>
          </p:cNvPr>
          <p:cNvSpPr txBox="1"/>
          <p:nvPr/>
        </p:nvSpPr>
        <p:spPr>
          <a:xfrm>
            <a:off x="5216693" y="203504"/>
            <a:ext cx="539336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10000"/>
            </a:pPr>
            <a:r>
              <a:rPr lang="en-US" sz="3600" b="1" i="0" u="none" strike="noStrike" kern="1200" cap="non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MEGA TENDÊNCIAS</a:t>
            </a:r>
            <a:endParaRPr lang="en-US" sz="3600" b="0" i="0" u="none" strike="noStrike" kern="1200" cap="none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42145C2-C3F2-9643-FDD4-800021DE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34" y="1198181"/>
            <a:ext cx="4445192" cy="381856"/>
          </a:xfrm>
          <a:prstGeom prst="rect">
            <a:avLst/>
          </a:prstGeom>
        </p:spPr>
      </p:pic>
      <p:pic>
        <p:nvPicPr>
          <p:cNvPr id="2" name="Google Shape;252;p44">
            <a:extLst>
              <a:ext uri="{FF2B5EF4-FFF2-40B4-BE49-F238E27FC236}">
                <a16:creationId xmlns:a16="http://schemas.microsoft.com/office/drawing/2014/main" xmlns="" id="{F94A74B2-35E2-689D-AC4B-4D248DE7DA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140" y="6097254"/>
            <a:ext cx="1171074" cy="59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7358B19B-1691-F41A-3A39-5F46D558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53" y="6117812"/>
            <a:ext cx="1323149" cy="5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9">
            <a:extLst>
              <a:ext uri="{FF2B5EF4-FFF2-40B4-BE49-F238E27FC236}">
                <a16:creationId xmlns:a16="http://schemas.microsoft.com/office/drawing/2014/main" xmlns="" id="{54C8DA4C-6BF7-9448-4D72-69AA2F172156}"/>
              </a:ext>
            </a:extLst>
          </p:cNvPr>
          <p:cNvSpPr txBox="1"/>
          <p:nvPr/>
        </p:nvSpPr>
        <p:spPr>
          <a:xfrm>
            <a:off x="6590507" y="2409314"/>
            <a:ext cx="5278587" cy="220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6"/>
              </a:buBlip>
              <a:tabLst/>
              <a:defRPr/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TRANSIÇÃO DIGITAL</a:t>
            </a:r>
          </a:p>
          <a:p>
            <a:pPr marL="355600" marR="0" lvl="0" indent="-355600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6"/>
              </a:buBlip>
              <a:tabLst/>
              <a:defRPr/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TRANSIÇÃO CLIMÁTICA</a:t>
            </a:r>
          </a:p>
          <a:p>
            <a:pPr marL="355600" marR="0" lvl="0" indent="-355600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Blip>
                <a:blip r:embed="rId6"/>
              </a:buBlip>
              <a:tabLst/>
              <a:defRPr/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TRANSIÇÃO DEMOGRÁFICA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7CD6864-8BC8-1596-CCAF-EE47A29E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98" y="1655878"/>
            <a:ext cx="3467602" cy="17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rida de IA global de tecnologia, conexão de rede de informação">
            <a:extLst>
              <a:ext uri="{FF2B5EF4-FFF2-40B4-BE49-F238E27FC236}">
                <a16:creationId xmlns:a16="http://schemas.microsoft.com/office/drawing/2014/main" xmlns="" id="{2E3E6F2C-8EA3-04E7-491E-AF5D5562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7" y="1389109"/>
            <a:ext cx="1963497" cy="19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África terá mais de um quarto da população global em 2060 | ONU News">
            <a:extLst>
              <a:ext uri="{FF2B5EF4-FFF2-40B4-BE49-F238E27FC236}">
                <a16:creationId xmlns:a16="http://schemas.microsoft.com/office/drawing/2014/main" xmlns="" id="{F77A8CCD-EAE5-CAAC-EAA0-EC423D6E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7" y="3653308"/>
            <a:ext cx="2675413" cy="12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pulação da China: dados, gráfico, controle de natalidade">
            <a:extLst>
              <a:ext uri="{FF2B5EF4-FFF2-40B4-BE49-F238E27FC236}">
                <a16:creationId xmlns:a16="http://schemas.microsoft.com/office/drawing/2014/main" xmlns="" id="{D4709942-69A9-3006-DFB8-C290BF24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4" y="3653308"/>
            <a:ext cx="2765514" cy="1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stituição da Índia completa 70 anos sem erradicar a | Internacional">
            <a:extLst>
              <a:ext uri="{FF2B5EF4-FFF2-40B4-BE49-F238E27FC236}">
                <a16:creationId xmlns:a16="http://schemas.microsoft.com/office/drawing/2014/main" xmlns="" id="{67F1403D-ABB6-943B-57E7-6630AED4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73" y="5159343"/>
            <a:ext cx="2134071" cy="13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00932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30859</TotalTime>
  <Words>1744</Words>
  <Application>Microsoft Office PowerPoint</Application>
  <PresentationFormat>Personalizar</PresentationFormat>
  <Paragraphs>253</Paragraphs>
  <Slides>25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Everaldo Apolinario</cp:lastModifiedBy>
  <cp:revision>724</cp:revision>
  <cp:lastPrinted>2023-02-27T14:48:56Z</cp:lastPrinted>
  <dcterms:created xsi:type="dcterms:W3CDTF">2020-01-17T17:33:46Z</dcterms:created>
  <dcterms:modified xsi:type="dcterms:W3CDTF">2024-05-06T11:48:05Z</dcterms:modified>
</cp:coreProperties>
</file>